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5" r:id="rId9"/>
    <p:sldId id="264"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691"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429B248-F2C6-43CF-BEAF-8847F88598E4}"/>
              </a:ext>
            </a:extLst>
          </p:cNvPr>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a:extLst>
              <a:ext uri="{FF2B5EF4-FFF2-40B4-BE49-F238E27FC236}">
                <a16:creationId xmlns:a16="http://schemas.microsoft.com/office/drawing/2014/main" id="{4733E6FC-4BCD-410B-AE92-0861329638A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
        <p:nvSpPr>
          <p:cNvPr id="4" name="日期版面配置區 3">
            <a:extLst>
              <a:ext uri="{FF2B5EF4-FFF2-40B4-BE49-F238E27FC236}">
                <a16:creationId xmlns:a16="http://schemas.microsoft.com/office/drawing/2014/main" id="{9D176811-6EE4-42CD-9BF3-C00BBC4A9B71}"/>
              </a:ext>
            </a:extLst>
          </p:cNvPr>
          <p:cNvSpPr>
            <a:spLocks noGrp="1"/>
          </p:cNvSpPr>
          <p:nvPr>
            <p:ph type="dt" sz="half" idx="10"/>
          </p:nvPr>
        </p:nvSpPr>
        <p:spPr/>
        <p:txBody>
          <a:bodyPr/>
          <a:lstStyle/>
          <a:p>
            <a:fld id="{B8A4794D-FFDA-4658-B864-1722CE648FE4}" type="datetimeFigureOut">
              <a:rPr lang="zh-TW" altLang="en-US" smtClean="0"/>
              <a:t>2022/9/25</a:t>
            </a:fld>
            <a:endParaRPr lang="zh-TW" altLang="en-US"/>
          </a:p>
        </p:txBody>
      </p:sp>
      <p:sp>
        <p:nvSpPr>
          <p:cNvPr id="5" name="頁尾版面配置區 4">
            <a:extLst>
              <a:ext uri="{FF2B5EF4-FFF2-40B4-BE49-F238E27FC236}">
                <a16:creationId xmlns:a16="http://schemas.microsoft.com/office/drawing/2014/main" id="{B09F4B25-76AA-4F00-9BD1-CBCC7F7AFFD1}"/>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F2667645-1425-4E09-8A5E-4CF4838FEB1D}"/>
              </a:ext>
            </a:extLst>
          </p:cNvPr>
          <p:cNvSpPr>
            <a:spLocks noGrp="1"/>
          </p:cNvSpPr>
          <p:nvPr>
            <p:ph type="sldNum" sz="quarter" idx="12"/>
          </p:nvPr>
        </p:nvSpPr>
        <p:spPr/>
        <p:txBody>
          <a:bodyPr/>
          <a:lstStyle/>
          <a:p>
            <a:fld id="{D4F4906F-C466-4C35-9088-FE2D53896329}" type="slidenum">
              <a:rPr lang="zh-TW" altLang="en-US" smtClean="0"/>
              <a:t>‹#›</a:t>
            </a:fld>
            <a:endParaRPr lang="zh-TW" altLang="en-US"/>
          </a:p>
        </p:txBody>
      </p:sp>
    </p:spTree>
    <p:extLst>
      <p:ext uri="{BB962C8B-B14F-4D97-AF65-F5344CB8AC3E}">
        <p14:creationId xmlns:p14="http://schemas.microsoft.com/office/powerpoint/2010/main" val="3942177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44390AA-DE94-4F81-8962-896BE3D78885}"/>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id="{91B85A7D-1270-49EF-B081-B6359DA7C97F}"/>
              </a:ext>
            </a:extLst>
          </p:cNvPr>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3C071B6C-B6EE-42AE-B665-1EAFD4C2AFA7}"/>
              </a:ext>
            </a:extLst>
          </p:cNvPr>
          <p:cNvSpPr>
            <a:spLocks noGrp="1"/>
          </p:cNvSpPr>
          <p:nvPr>
            <p:ph type="dt" sz="half" idx="10"/>
          </p:nvPr>
        </p:nvSpPr>
        <p:spPr/>
        <p:txBody>
          <a:bodyPr/>
          <a:lstStyle/>
          <a:p>
            <a:fld id="{B8A4794D-FFDA-4658-B864-1722CE648FE4}" type="datetimeFigureOut">
              <a:rPr lang="zh-TW" altLang="en-US" smtClean="0"/>
              <a:t>2022/9/25</a:t>
            </a:fld>
            <a:endParaRPr lang="zh-TW" altLang="en-US"/>
          </a:p>
        </p:txBody>
      </p:sp>
      <p:sp>
        <p:nvSpPr>
          <p:cNvPr id="5" name="頁尾版面配置區 4">
            <a:extLst>
              <a:ext uri="{FF2B5EF4-FFF2-40B4-BE49-F238E27FC236}">
                <a16:creationId xmlns:a16="http://schemas.microsoft.com/office/drawing/2014/main" id="{629AB4CB-3C67-4E0D-B4B0-2DA92E5DCE20}"/>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96D784C6-1D8B-4C8C-89B8-861862D3ABCC}"/>
              </a:ext>
            </a:extLst>
          </p:cNvPr>
          <p:cNvSpPr>
            <a:spLocks noGrp="1"/>
          </p:cNvSpPr>
          <p:nvPr>
            <p:ph type="sldNum" sz="quarter" idx="12"/>
          </p:nvPr>
        </p:nvSpPr>
        <p:spPr/>
        <p:txBody>
          <a:bodyPr/>
          <a:lstStyle/>
          <a:p>
            <a:fld id="{D4F4906F-C466-4C35-9088-FE2D53896329}" type="slidenum">
              <a:rPr lang="zh-TW" altLang="en-US" smtClean="0"/>
              <a:t>‹#›</a:t>
            </a:fld>
            <a:endParaRPr lang="zh-TW" altLang="en-US"/>
          </a:p>
        </p:txBody>
      </p:sp>
    </p:spTree>
    <p:extLst>
      <p:ext uri="{BB962C8B-B14F-4D97-AF65-F5344CB8AC3E}">
        <p14:creationId xmlns:p14="http://schemas.microsoft.com/office/powerpoint/2010/main" val="3316348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4FCCF7D1-07BE-4827-B66F-42A1C159176F}"/>
              </a:ext>
            </a:extLst>
          </p:cNvPr>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id="{64D3CC60-0851-4690-9F60-9D0550A6D560}"/>
              </a:ext>
            </a:extLst>
          </p:cNvPr>
          <p:cNvSpPr>
            <a:spLocks noGrp="1"/>
          </p:cNvSpPr>
          <p:nvPr>
            <p:ph type="body" orient="vert" idx="1"/>
          </p:nvPr>
        </p:nvSpPr>
        <p:spPr>
          <a:xfrm>
            <a:off x="838200" y="365125"/>
            <a:ext cx="7734300" cy="5811838"/>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225D25A7-5897-4BAD-9FBE-C2891B4C0AFE}"/>
              </a:ext>
            </a:extLst>
          </p:cNvPr>
          <p:cNvSpPr>
            <a:spLocks noGrp="1"/>
          </p:cNvSpPr>
          <p:nvPr>
            <p:ph type="dt" sz="half" idx="10"/>
          </p:nvPr>
        </p:nvSpPr>
        <p:spPr/>
        <p:txBody>
          <a:bodyPr/>
          <a:lstStyle/>
          <a:p>
            <a:fld id="{B8A4794D-FFDA-4658-B864-1722CE648FE4}" type="datetimeFigureOut">
              <a:rPr lang="zh-TW" altLang="en-US" smtClean="0"/>
              <a:t>2022/9/25</a:t>
            </a:fld>
            <a:endParaRPr lang="zh-TW" altLang="en-US"/>
          </a:p>
        </p:txBody>
      </p:sp>
      <p:sp>
        <p:nvSpPr>
          <p:cNvPr id="5" name="頁尾版面配置區 4">
            <a:extLst>
              <a:ext uri="{FF2B5EF4-FFF2-40B4-BE49-F238E27FC236}">
                <a16:creationId xmlns:a16="http://schemas.microsoft.com/office/drawing/2014/main" id="{CE8E075D-326C-4DB6-9B13-1493385B382F}"/>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965FCF8C-6F54-42E8-B857-D8E59E1FC264}"/>
              </a:ext>
            </a:extLst>
          </p:cNvPr>
          <p:cNvSpPr>
            <a:spLocks noGrp="1"/>
          </p:cNvSpPr>
          <p:nvPr>
            <p:ph type="sldNum" sz="quarter" idx="12"/>
          </p:nvPr>
        </p:nvSpPr>
        <p:spPr/>
        <p:txBody>
          <a:bodyPr/>
          <a:lstStyle/>
          <a:p>
            <a:fld id="{D4F4906F-C466-4C35-9088-FE2D53896329}" type="slidenum">
              <a:rPr lang="zh-TW" altLang="en-US" smtClean="0"/>
              <a:t>‹#›</a:t>
            </a:fld>
            <a:endParaRPr lang="zh-TW" altLang="en-US"/>
          </a:p>
        </p:txBody>
      </p:sp>
    </p:spTree>
    <p:extLst>
      <p:ext uri="{BB962C8B-B14F-4D97-AF65-F5344CB8AC3E}">
        <p14:creationId xmlns:p14="http://schemas.microsoft.com/office/powerpoint/2010/main" val="940807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5632400-D66D-4949-8A9C-0592FD38C312}"/>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D2DD6BD3-C220-4CA9-874C-B6438BA6F153}"/>
              </a:ext>
            </a:extLst>
          </p:cNvPr>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FE0AC8E6-D4DB-449E-8AAB-1D00890E3B9C}"/>
              </a:ext>
            </a:extLst>
          </p:cNvPr>
          <p:cNvSpPr>
            <a:spLocks noGrp="1"/>
          </p:cNvSpPr>
          <p:nvPr>
            <p:ph type="dt" sz="half" idx="10"/>
          </p:nvPr>
        </p:nvSpPr>
        <p:spPr/>
        <p:txBody>
          <a:bodyPr/>
          <a:lstStyle/>
          <a:p>
            <a:fld id="{B8A4794D-FFDA-4658-B864-1722CE648FE4}" type="datetimeFigureOut">
              <a:rPr lang="zh-TW" altLang="en-US" smtClean="0"/>
              <a:t>2022/9/25</a:t>
            </a:fld>
            <a:endParaRPr lang="zh-TW" altLang="en-US"/>
          </a:p>
        </p:txBody>
      </p:sp>
      <p:sp>
        <p:nvSpPr>
          <p:cNvPr id="5" name="頁尾版面配置區 4">
            <a:extLst>
              <a:ext uri="{FF2B5EF4-FFF2-40B4-BE49-F238E27FC236}">
                <a16:creationId xmlns:a16="http://schemas.microsoft.com/office/drawing/2014/main" id="{3EF1E21F-BD93-41EA-9DF6-1C5F44129BFA}"/>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457F593E-6D9C-4B6B-840B-D0A45C0062EF}"/>
              </a:ext>
            </a:extLst>
          </p:cNvPr>
          <p:cNvSpPr>
            <a:spLocks noGrp="1"/>
          </p:cNvSpPr>
          <p:nvPr>
            <p:ph type="sldNum" sz="quarter" idx="12"/>
          </p:nvPr>
        </p:nvSpPr>
        <p:spPr/>
        <p:txBody>
          <a:bodyPr/>
          <a:lstStyle/>
          <a:p>
            <a:fld id="{D4F4906F-C466-4C35-9088-FE2D53896329}" type="slidenum">
              <a:rPr lang="zh-TW" altLang="en-US" smtClean="0"/>
              <a:t>‹#›</a:t>
            </a:fld>
            <a:endParaRPr lang="zh-TW" altLang="en-US"/>
          </a:p>
        </p:txBody>
      </p:sp>
    </p:spTree>
    <p:extLst>
      <p:ext uri="{BB962C8B-B14F-4D97-AF65-F5344CB8AC3E}">
        <p14:creationId xmlns:p14="http://schemas.microsoft.com/office/powerpoint/2010/main" val="2749360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2531D13-F72A-4055-9D17-A6D5A351ABED}"/>
              </a:ext>
            </a:extLst>
          </p:cNvPr>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id="{04240353-35A8-4513-9664-671B4088C25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編輯母片文字樣式</a:t>
            </a:r>
          </a:p>
        </p:txBody>
      </p:sp>
      <p:sp>
        <p:nvSpPr>
          <p:cNvPr id="4" name="日期版面配置區 3">
            <a:extLst>
              <a:ext uri="{FF2B5EF4-FFF2-40B4-BE49-F238E27FC236}">
                <a16:creationId xmlns:a16="http://schemas.microsoft.com/office/drawing/2014/main" id="{BB262FE8-8C67-492F-A9C5-0A0BBFD85C6F}"/>
              </a:ext>
            </a:extLst>
          </p:cNvPr>
          <p:cNvSpPr>
            <a:spLocks noGrp="1"/>
          </p:cNvSpPr>
          <p:nvPr>
            <p:ph type="dt" sz="half" idx="10"/>
          </p:nvPr>
        </p:nvSpPr>
        <p:spPr/>
        <p:txBody>
          <a:bodyPr/>
          <a:lstStyle/>
          <a:p>
            <a:fld id="{B8A4794D-FFDA-4658-B864-1722CE648FE4}" type="datetimeFigureOut">
              <a:rPr lang="zh-TW" altLang="en-US" smtClean="0"/>
              <a:t>2022/9/25</a:t>
            </a:fld>
            <a:endParaRPr lang="zh-TW" altLang="en-US"/>
          </a:p>
        </p:txBody>
      </p:sp>
      <p:sp>
        <p:nvSpPr>
          <p:cNvPr id="5" name="頁尾版面配置區 4">
            <a:extLst>
              <a:ext uri="{FF2B5EF4-FFF2-40B4-BE49-F238E27FC236}">
                <a16:creationId xmlns:a16="http://schemas.microsoft.com/office/drawing/2014/main" id="{CE050473-A23B-4093-8F9A-EE185F54F8E4}"/>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3E7CFCBF-C75B-42EE-80BA-E3C11F470D61}"/>
              </a:ext>
            </a:extLst>
          </p:cNvPr>
          <p:cNvSpPr>
            <a:spLocks noGrp="1"/>
          </p:cNvSpPr>
          <p:nvPr>
            <p:ph type="sldNum" sz="quarter" idx="12"/>
          </p:nvPr>
        </p:nvSpPr>
        <p:spPr/>
        <p:txBody>
          <a:bodyPr/>
          <a:lstStyle/>
          <a:p>
            <a:fld id="{D4F4906F-C466-4C35-9088-FE2D53896329}" type="slidenum">
              <a:rPr lang="zh-TW" altLang="en-US" smtClean="0"/>
              <a:t>‹#›</a:t>
            </a:fld>
            <a:endParaRPr lang="zh-TW" altLang="en-US"/>
          </a:p>
        </p:txBody>
      </p:sp>
    </p:spTree>
    <p:extLst>
      <p:ext uri="{BB962C8B-B14F-4D97-AF65-F5344CB8AC3E}">
        <p14:creationId xmlns:p14="http://schemas.microsoft.com/office/powerpoint/2010/main" val="2975101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39D0258-64B3-499E-B8E6-022B9612B775}"/>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9D008896-B81F-4F1A-A288-59FECC9EF23A}"/>
              </a:ext>
            </a:extLst>
          </p:cNvPr>
          <p:cNvSpPr>
            <a:spLocks noGrp="1"/>
          </p:cNvSpPr>
          <p:nvPr>
            <p:ph sz="half" idx="1"/>
          </p:nvPr>
        </p:nvSpPr>
        <p:spPr>
          <a:xfrm>
            <a:off x="838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id="{AB9FE22B-330F-48FD-86D3-642EDA4B961B}"/>
              </a:ext>
            </a:extLst>
          </p:cNvPr>
          <p:cNvSpPr>
            <a:spLocks noGrp="1"/>
          </p:cNvSpPr>
          <p:nvPr>
            <p:ph sz="half" idx="2"/>
          </p:nvPr>
        </p:nvSpPr>
        <p:spPr>
          <a:xfrm>
            <a:off x="6172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id="{BFDEE3F7-8DF8-4F6F-AA4C-4960F4AF4C45}"/>
              </a:ext>
            </a:extLst>
          </p:cNvPr>
          <p:cNvSpPr>
            <a:spLocks noGrp="1"/>
          </p:cNvSpPr>
          <p:nvPr>
            <p:ph type="dt" sz="half" idx="10"/>
          </p:nvPr>
        </p:nvSpPr>
        <p:spPr/>
        <p:txBody>
          <a:bodyPr/>
          <a:lstStyle/>
          <a:p>
            <a:fld id="{B8A4794D-FFDA-4658-B864-1722CE648FE4}" type="datetimeFigureOut">
              <a:rPr lang="zh-TW" altLang="en-US" smtClean="0"/>
              <a:t>2022/9/25</a:t>
            </a:fld>
            <a:endParaRPr lang="zh-TW" altLang="en-US"/>
          </a:p>
        </p:txBody>
      </p:sp>
      <p:sp>
        <p:nvSpPr>
          <p:cNvPr id="6" name="頁尾版面配置區 5">
            <a:extLst>
              <a:ext uri="{FF2B5EF4-FFF2-40B4-BE49-F238E27FC236}">
                <a16:creationId xmlns:a16="http://schemas.microsoft.com/office/drawing/2014/main" id="{B3998EB0-34DB-4077-9A3A-9D79A554A719}"/>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5DE8C3E8-0F22-4C18-B41F-63D9A9D09F2E}"/>
              </a:ext>
            </a:extLst>
          </p:cNvPr>
          <p:cNvSpPr>
            <a:spLocks noGrp="1"/>
          </p:cNvSpPr>
          <p:nvPr>
            <p:ph type="sldNum" sz="quarter" idx="12"/>
          </p:nvPr>
        </p:nvSpPr>
        <p:spPr/>
        <p:txBody>
          <a:bodyPr/>
          <a:lstStyle/>
          <a:p>
            <a:fld id="{D4F4906F-C466-4C35-9088-FE2D53896329}" type="slidenum">
              <a:rPr lang="zh-TW" altLang="en-US" smtClean="0"/>
              <a:t>‹#›</a:t>
            </a:fld>
            <a:endParaRPr lang="zh-TW" altLang="en-US"/>
          </a:p>
        </p:txBody>
      </p:sp>
    </p:spTree>
    <p:extLst>
      <p:ext uri="{BB962C8B-B14F-4D97-AF65-F5344CB8AC3E}">
        <p14:creationId xmlns:p14="http://schemas.microsoft.com/office/powerpoint/2010/main" val="6282100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3D9A64C-D9A5-4845-920F-20D57A792E55}"/>
              </a:ext>
            </a:extLst>
          </p:cNvPr>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id="{C518CF1F-7BF5-4CD3-BCE9-C6E04B4CD47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內容版面配置區 3">
            <a:extLst>
              <a:ext uri="{FF2B5EF4-FFF2-40B4-BE49-F238E27FC236}">
                <a16:creationId xmlns:a16="http://schemas.microsoft.com/office/drawing/2014/main" id="{E9C06916-D7F1-42BD-921E-DC652F30488A}"/>
              </a:ext>
            </a:extLst>
          </p:cNvPr>
          <p:cNvSpPr>
            <a:spLocks noGrp="1"/>
          </p:cNvSpPr>
          <p:nvPr>
            <p:ph sz="half" idx="2"/>
          </p:nvPr>
        </p:nvSpPr>
        <p:spPr>
          <a:xfrm>
            <a:off x="839788" y="2505075"/>
            <a:ext cx="5157787"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id="{A53178F2-C3B5-4A86-9EE7-3D5C9D74861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內容版面配置區 5">
            <a:extLst>
              <a:ext uri="{FF2B5EF4-FFF2-40B4-BE49-F238E27FC236}">
                <a16:creationId xmlns:a16="http://schemas.microsoft.com/office/drawing/2014/main" id="{9E068897-0631-4EA0-B178-A880AC2F922C}"/>
              </a:ext>
            </a:extLst>
          </p:cNvPr>
          <p:cNvSpPr>
            <a:spLocks noGrp="1"/>
          </p:cNvSpPr>
          <p:nvPr>
            <p:ph sz="quarter" idx="4"/>
          </p:nvPr>
        </p:nvSpPr>
        <p:spPr>
          <a:xfrm>
            <a:off x="6172200" y="2505075"/>
            <a:ext cx="5183188"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id="{3AA88606-0660-4DDB-BBFB-30C44BF478B9}"/>
              </a:ext>
            </a:extLst>
          </p:cNvPr>
          <p:cNvSpPr>
            <a:spLocks noGrp="1"/>
          </p:cNvSpPr>
          <p:nvPr>
            <p:ph type="dt" sz="half" idx="10"/>
          </p:nvPr>
        </p:nvSpPr>
        <p:spPr/>
        <p:txBody>
          <a:bodyPr/>
          <a:lstStyle/>
          <a:p>
            <a:fld id="{B8A4794D-FFDA-4658-B864-1722CE648FE4}" type="datetimeFigureOut">
              <a:rPr lang="zh-TW" altLang="en-US" smtClean="0"/>
              <a:t>2022/9/25</a:t>
            </a:fld>
            <a:endParaRPr lang="zh-TW" altLang="en-US"/>
          </a:p>
        </p:txBody>
      </p:sp>
      <p:sp>
        <p:nvSpPr>
          <p:cNvPr id="8" name="頁尾版面配置區 7">
            <a:extLst>
              <a:ext uri="{FF2B5EF4-FFF2-40B4-BE49-F238E27FC236}">
                <a16:creationId xmlns:a16="http://schemas.microsoft.com/office/drawing/2014/main" id="{6B1F1D3F-C556-4CF9-B0CB-CB0205A36DFA}"/>
              </a:ext>
            </a:extLst>
          </p:cNvPr>
          <p:cNvSpPr>
            <a:spLocks noGrp="1"/>
          </p:cNvSpPr>
          <p:nvPr>
            <p:ph type="ftr" sz="quarter" idx="11"/>
          </p:nvPr>
        </p:nvSpPr>
        <p:spPr/>
        <p:txBody>
          <a:bodyPr/>
          <a:lstStyle/>
          <a:p>
            <a:endParaRPr lang="zh-TW" altLang="en-US"/>
          </a:p>
        </p:txBody>
      </p:sp>
      <p:sp>
        <p:nvSpPr>
          <p:cNvPr id="9" name="投影片編號版面配置區 8">
            <a:extLst>
              <a:ext uri="{FF2B5EF4-FFF2-40B4-BE49-F238E27FC236}">
                <a16:creationId xmlns:a16="http://schemas.microsoft.com/office/drawing/2014/main" id="{B31B5928-69F9-45C1-B22C-C96A09624C7E}"/>
              </a:ext>
            </a:extLst>
          </p:cNvPr>
          <p:cNvSpPr>
            <a:spLocks noGrp="1"/>
          </p:cNvSpPr>
          <p:nvPr>
            <p:ph type="sldNum" sz="quarter" idx="12"/>
          </p:nvPr>
        </p:nvSpPr>
        <p:spPr/>
        <p:txBody>
          <a:bodyPr/>
          <a:lstStyle/>
          <a:p>
            <a:fld id="{D4F4906F-C466-4C35-9088-FE2D53896329}" type="slidenum">
              <a:rPr lang="zh-TW" altLang="en-US" smtClean="0"/>
              <a:t>‹#›</a:t>
            </a:fld>
            <a:endParaRPr lang="zh-TW" altLang="en-US"/>
          </a:p>
        </p:txBody>
      </p:sp>
    </p:spTree>
    <p:extLst>
      <p:ext uri="{BB962C8B-B14F-4D97-AF65-F5344CB8AC3E}">
        <p14:creationId xmlns:p14="http://schemas.microsoft.com/office/powerpoint/2010/main" val="23842509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BDCC8AF-182E-4376-B2D6-B1613D1B1BEC}"/>
              </a:ext>
            </a:extLst>
          </p:cNvPr>
          <p:cNvSpPr>
            <a:spLocks noGrp="1"/>
          </p:cNvSpPr>
          <p:nvPr>
            <p:ph type="title"/>
          </p:nvPr>
        </p:nvSpPr>
        <p:spPr/>
        <p:txBody>
          <a:bodyPr/>
          <a:lstStyle/>
          <a:p>
            <a:r>
              <a:rPr lang="zh-TW" altLang="en-US"/>
              <a:t>按一下以編輯母片標題樣式</a:t>
            </a:r>
          </a:p>
        </p:txBody>
      </p:sp>
      <p:sp>
        <p:nvSpPr>
          <p:cNvPr id="3" name="日期版面配置區 2">
            <a:extLst>
              <a:ext uri="{FF2B5EF4-FFF2-40B4-BE49-F238E27FC236}">
                <a16:creationId xmlns:a16="http://schemas.microsoft.com/office/drawing/2014/main" id="{9DB3295F-3927-4198-99E1-15907DC39888}"/>
              </a:ext>
            </a:extLst>
          </p:cNvPr>
          <p:cNvSpPr>
            <a:spLocks noGrp="1"/>
          </p:cNvSpPr>
          <p:nvPr>
            <p:ph type="dt" sz="half" idx="10"/>
          </p:nvPr>
        </p:nvSpPr>
        <p:spPr/>
        <p:txBody>
          <a:bodyPr/>
          <a:lstStyle/>
          <a:p>
            <a:fld id="{B8A4794D-FFDA-4658-B864-1722CE648FE4}" type="datetimeFigureOut">
              <a:rPr lang="zh-TW" altLang="en-US" smtClean="0"/>
              <a:t>2022/9/25</a:t>
            </a:fld>
            <a:endParaRPr lang="zh-TW" altLang="en-US"/>
          </a:p>
        </p:txBody>
      </p:sp>
      <p:sp>
        <p:nvSpPr>
          <p:cNvPr id="4" name="頁尾版面配置區 3">
            <a:extLst>
              <a:ext uri="{FF2B5EF4-FFF2-40B4-BE49-F238E27FC236}">
                <a16:creationId xmlns:a16="http://schemas.microsoft.com/office/drawing/2014/main" id="{19497BC0-EAA3-40C6-B823-B60C33DF1D16}"/>
              </a:ext>
            </a:extLst>
          </p:cNvPr>
          <p:cNvSpPr>
            <a:spLocks noGrp="1"/>
          </p:cNvSpPr>
          <p:nvPr>
            <p:ph type="ftr" sz="quarter" idx="11"/>
          </p:nvPr>
        </p:nvSpPr>
        <p:spPr/>
        <p:txBody>
          <a:bodyPr/>
          <a:lstStyle/>
          <a:p>
            <a:endParaRPr lang="zh-TW" altLang="en-US"/>
          </a:p>
        </p:txBody>
      </p:sp>
      <p:sp>
        <p:nvSpPr>
          <p:cNvPr id="5" name="投影片編號版面配置區 4">
            <a:extLst>
              <a:ext uri="{FF2B5EF4-FFF2-40B4-BE49-F238E27FC236}">
                <a16:creationId xmlns:a16="http://schemas.microsoft.com/office/drawing/2014/main" id="{744D6156-CDA1-4555-8CA6-D6027A7901D5}"/>
              </a:ext>
            </a:extLst>
          </p:cNvPr>
          <p:cNvSpPr>
            <a:spLocks noGrp="1"/>
          </p:cNvSpPr>
          <p:nvPr>
            <p:ph type="sldNum" sz="quarter" idx="12"/>
          </p:nvPr>
        </p:nvSpPr>
        <p:spPr/>
        <p:txBody>
          <a:bodyPr/>
          <a:lstStyle/>
          <a:p>
            <a:fld id="{D4F4906F-C466-4C35-9088-FE2D53896329}" type="slidenum">
              <a:rPr lang="zh-TW" altLang="en-US" smtClean="0"/>
              <a:t>‹#›</a:t>
            </a:fld>
            <a:endParaRPr lang="zh-TW" altLang="en-US"/>
          </a:p>
        </p:txBody>
      </p:sp>
    </p:spTree>
    <p:extLst>
      <p:ext uri="{BB962C8B-B14F-4D97-AF65-F5344CB8AC3E}">
        <p14:creationId xmlns:p14="http://schemas.microsoft.com/office/powerpoint/2010/main" val="2536765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CB7056FA-47AB-44CF-A898-898BE7D49525}"/>
              </a:ext>
            </a:extLst>
          </p:cNvPr>
          <p:cNvSpPr>
            <a:spLocks noGrp="1"/>
          </p:cNvSpPr>
          <p:nvPr>
            <p:ph type="dt" sz="half" idx="10"/>
          </p:nvPr>
        </p:nvSpPr>
        <p:spPr/>
        <p:txBody>
          <a:bodyPr/>
          <a:lstStyle/>
          <a:p>
            <a:fld id="{B8A4794D-FFDA-4658-B864-1722CE648FE4}" type="datetimeFigureOut">
              <a:rPr lang="zh-TW" altLang="en-US" smtClean="0"/>
              <a:t>2022/9/25</a:t>
            </a:fld>
            <a:endParaRPr lang="zh-TW" altLang="en-US"/>
          </a:p>
        </p:txBody>
      </p:sp>
      <p:sp>
        <p:nvSpPr>
          <p:cNvPr id="3" name="頁尾版面配置區 2">
            <a:extLst>
              <a:ext uri="{FF2B5EF4-FFF2-40B4-BE49-F238E27FC236}">
                <a16:creationId xmlns:a16="http://schemas.microsoft.com/office/drawing/2014/main" id="{FF4BDBEC-BC2D-45FE-AD8F-9CB121781695}"/>
              </a:ext>
            </a:extLst>
          </p:cNvPr>
          <p:cNvSpPr>
            <a:spLocks noGrp="1"/>
          </p:cNvSpPr>
          <p:nvPr>
            <p:ph type="ftr" sz="quarter" idx="11"/>
          </p:nvPr>
        </p:nvSpPr>
        <p:spPr/>
        <p:txBody>
          <a:bodyPr/>
          <a:lstStyle/>
          <a:p>
            <a:endParaRPr lang="zh-TW" altLang="en-US"/>
          </a:p>
        </p:txBody>
      </p:sp>
      <p:sp>
        <p:nvSpPr>
          <p:cNvPr id="4" name="投影片編號版面配置區 3">
            <a:extLst>
              <a:ext uri="{FF2B5EF4-FFF2-40B4-BE49-F238E27FC236}">
                <a16:creationId xmlns:a16="http://schemas.microsoft.com/office/drawing/2014/main" id="{F069B77D-C1AF-469E-9EC2-D9EB85C3689C}"/>
              </a:ext>
            </a:extLst>
          </p:cNvPr>
          <p:cNvSpPr>
            <a:spLocks noGrp="1"/>
          </p:cNvSpPr>
          <p:nvPr>
            <p:ph type="sldNum" sz="quarter" idx="12"/>
          </p:nvPr>
        </p:nvSpPr>
        <p:spPr/>
        <p:txBody>
          <a:bodyPr/>
          <a:lstStyle/>
          <a:p>
            <a:fld id="{D4F4906F-C466-4C35-9088-FE2D53896329}" type="slidenum">
              <a:rPr lang="zh-TW" altLang="en-US" smtClean="0"/>
              <a:t>‹#›</a:t>
            </a:fld>
            <a:endParaRPr lang="zh-TW" altLang="en-US"/>
          </a:p>
        </p:txBody>
      </p:sp>
    </p:spTree>
    <p:extLst>
      <p:ext uri="{BB962C8B-B14F-4D97-AF65-F5344CB8AC3E}">
        <p14:creationId xmlns:p14="http://schemas.microsoft.com/office/powerpoint/2010/main" val="28761318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7C8D8A8-B590-41AB-8D84-A822EE0EDD0B}"/>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id="{5B41BE9B-A70A-4C02-9A4D-675420CB301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id="{EFFD291D-AEC1-4751-A3C5-2CB1B34DB2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a:extLst>
              <a:ext uri="{FF2B5EF4-FFF2-40B4-BE49-F238E27FC236}">
                <a16:creationId xmlns:a16="http://schemas.microsoft.com/office/drawing/2014/main" id="{2B4605B6-645F-4B6D-AC4D-A47602D045BD}"/>
              </a:ext>
            </a:extLst>
          </p:cNvPr>
          <p:cNvSpPr>
            <a:spLocks noGrp="1"/>
          </p:cNvSpPr>
          <p:nvPr>
            <p:ph type="dt" sz="half" idx="10"/>
          </p:nvPr>
        </p:nvSpPr>
        <p:spPr/>
        <p:txBody>
          <a:bodyPr/>
          <a:lstStyle/>
          <a:p>
            <a:fld id="{B8A4794D-FFDA-4658-B864-1722CE648FE4}" type="datetimeFigureOut">
              <a:rPr lang="zh-TW" altLang="en-US" smtClean="0"/>
              <a:t>2022/9/25</a:t>
            </a:fld>
            <a:endParaRPr lang="zh-TW" altLang="en-US"/>
          </a:p>
        </p:txBody>
      </p:sp>
      <p:sp>
        <p:nvSpPr>
          <p:cNvPr id="6" name="頁尾版面配置區 5">
            <a:extLst>
              <a:ext uri="{FF2B5EF4-FFF2-40B4-BE49-F238E27FC236}">
                <a16:creationId xmlns:a16="http://schemas.microsoft.com/office/drawing/2014/main" id="{E26F2FED-6159-49C7-94F7-FD033918EE20}"/>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09394CD9-2340-4A00-AFC9-55ABAD20574B}"/>
              </a:ext>
            </a:extLst>
          </p:cNvPr>
          <p:cNvSpPr>
            <a:spLocks noGrp="1"/>
          </p:cNvSpPr>
          <p:nvPr>
            <p:ph type="sldNum" sz="quarter" idx="12"/>
          </p:nvPr>
        </p:nvSpPr>
        <p:spPr/>
        <p:txBody>
          <a:bodyPr/>
          <a:lstStyle/>
          <a:p>
            <a:fld id="{D4F4906F-C466-4C35-9088-FE2D53896329}" type="slidenum">
              <a:rPr lang="zh-TW" altLang="en-US" smtClean="0"/>
              <a:t>‹#›</a:t>
            </a:fld>
            <a:endParaRPr lang="zh-TW" altLang="en-US"/>
          </a:p>
        </p:txBody>
      </p:sp>
    </p:spTree>
    <p:extLst>
      <p:ext uri="{BB962C8B-B14F-4D97-AF65-F5344CB8AC3E}">
        <p14:creationId xmlns:p14="http://schemas.microsoft.com/office/powerpoint/2010/main" val="2219924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7313B2A-1909-411D-B215-AFD3DF60BB3B}"/>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id="{E5A64DEA-4DC9-4622-BF20-0B027F21B1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a:extLst>
              <a:ext uri="{FF2B5EF4-FFF2-40B4-BE49-F238E27FC236}">
                <a16:creationId xmlns:a16="http://schemas.microsoft.com/office/drawing/2014/main" id="{B9A7DE05-7ED5-4020-BD71-B1986D097D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a:extLst>
              <a:ext uri="{FF2B5EF4-FFF2-40B4-BE49-F238E27FC236}">
                <a16:creationId xmlns:a16="http://schemas.microsoft.com/office/drawing/2014/main" id="{9770F49E-01AC-4E9E-822F-3F5AE29F95E3}"/>
              </a:ext>
            </a:extLst>
          </p:cNvPr>
          <p:cNvSpPr>
            <a:spLocks noGrp="1"/>
          </p:cNvSpPr>
          <p:nvPr>
            <p:ph type="dt" sz="half" idx="10"/>
          </p:nvPr>
        </p:nvSpPr>
        <p:spPr/>
        <p:txBody>
          <a:bodyPr/>
          <a:lstStyle/>
          <a:p>
            <a:fld id="{B8A4794D-FFDA-4658-B864-1722CE648FE4}" type="datetimeFigureOut">
              <a:rPr lang="zh-TW" altLang="en-US" smtClean="0"/>
              <a:t>2022/9/25</a:t>
            </a:fld>
            <a:endParaRPr lang="zh-TW" altLang="en-US"/>
          </a:p>
        </p:txBody>
      </p:sp>
      <p:sp>
        <p:nvSpPr>
          <p:cNvPr id="6" name="頁尾版面配置區 5">
            <a:extLst>
              <a:ext uri="{FF2B5EF4-FFF2-40B4-BE49-F238E27FC236}">
                <a16:creationId xmlns:a16="http://schemas.microsoft.com/office/drawing/2014/main" id="{07698630-92B9-4538-AC78-CC77836D841A}"/>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6F32E417-7160-48A2-A2EF-FEBC9455929C}"/>
              </a:ext>
            </a:extLst>
          </p:cNvPr>
          <p:cNvSpPr>
            <a:spLocks noGrp="1"/>
          </p:cNvSpPr>
          <p:nvPr>
            <p:ph type="sldNum" sz="quarter" idx="12"/>
          </p:nvPr>
        </p:nvSpPr>
        <p:spPr/>
        <p:txBody>
          <a:bodyPr/>
          <a:lstStyle/>
          <a:p>
            <a:fld id="{D4F4906F-C466-4C35-9088-FE2D53896329}" type="slidenum">
              <a:rPr lang="zh-TW" altLang="en-US" smtClean="0"/>
              <a:t>‹#›</a:t>
            </a:fld>
            <a:endParaRPr lang="zh-TW" altLang="en-US"/>
          </a:p>
        </p:txBody>
      </p:sp>
    </p:spTree>
    <p:extLst>
      <p:ext uri="{BB962C8B-B14F-4D97-AF65-F5344CB8AC3E}">
        <p14:creationId xmlns:p14="http://schemas.microsoft.com/office/powerpoint/2010/main" val="17629456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678B8D50-8CA1-47D7-8F3E-BD5BFC7ADD6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a:extLst>
              <a:ext uri="{FF2B5EF4-FFF2-40B4-BE49-F238E27FC236}">
                <a16:creationId xmlns:a16="http://schemas.microsoft.com/office/drawing/2014/main" id="{1CD198D1-9248-4A9F-8D00-8627B6B3E65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C8002C42-E650-4D1B-9491-218C5172A5B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A4794D-FFDA-4658-B864-1722CE648FE4}" type="datetimeFigureOut">
              <a:rPr lang="zh-TW" altLang="en-US" smtClean="0"/>
              <a:t>2022/9/25</a:t>
            </a:fld>
            <a:endParaRPr lang="zh-TW" altLang="en-US"/>
          </a:p>
        </p:txBody>
      </p:sp>
      <p:sp>
        <p:nvSpPr>
          <p:cNvPr id="5" name="頁尾版面配置區 4">
            <a:extLst>
              <a:ext uri="{FF2B5EF4-FFF2-40B4-BE49-F238E27FC236}">
                <a16:creationId xmlns:a16="http://schemas.microsoft.com/office/drawing/2014/main" id="{6A65E608-9E0C-4F68-AD2B-2D7A20F5B3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a:extLst>
              <a:ext uri="{FF2B5EF4-FFF2-40B4-BE49-F238E27FC236}">
                <a16:creationId xmlns:a16="http://schemas.microsoft.com/office/drawing/2014/main" id="{71F70B57-AB1F-4CCA-A8F7-89BEB5AF991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F4906F-C466-4C35-9088-FE2D53896329}" type="slidenum">
              <a:rPr lang="zh-TW" altLang="en-US" smtClean="0"/>
              <a:t>‹#›</a:t>
            </a:fld>
            <a:endParaRPr lang="zh-TW" altLang="en-US"/>
          </a:p>
        </p:txBody>
      </p:sp>
    </p:spTree>
    <p:extLst>
      <p:ext uri="{BB962C8B-B14F-4D97-AF65-F5344CB8AC3E}">
        <p14:creationId xmlns:p14="http://schemas.microsoft.com/office/powerpoint/2010/main" val="8937898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A84AF49-33A9-44D4-8AE4-6668133238E6}"/>
              </a:ext>
            </a:extLst>
          </p:cNvPr>
          <p:cNvSpPr>
            <a:spLocks noGrp="1"/>
          </p:cNvSpPr>
          <p:nvPr>
            <p:ph type="title"/>
          </p:nvPr>
        </p:nvSpPr>
        <p:spPr/>
        <p:txBody>
          <a:bodyPr/>
          <a:lstStyle/>
          <a:p>
            <a:r>
              <a:rPr lang="en-US" altLang="zh-TW" b="1" dirty="0"/>
              <a:t>Chapter 3 Considering the Use of Algorithms</a:t>
            </a:r>
            <a:endParaRPr lang="zh-TW" altLang="en-US" b="1" dirty="0"/>
          </a:p>
        </p:txBody>
      </p:sp>
      <p:sp>
        <p:nvSpPr>
          <p:cNvPr id="3" name="內容版面配置區 2">
            <a:extLst>
              <a:ext uri="{FF2B5EF4-FFF2-40B4-BE49-F238E27FC236}">
                <a16:creationId xmlns:a16="http://schemas.microsoft.com/office/drawing/2014/main" id="{9E20D3B8-E9ED-4067-A951-6B2E951A3CFB}"/>
              </a:ext>
            </a:extLst>
          </p:cNvPr>
          <p:cNvSpPr>
            <a:spLocks noGrp="1"/>
          </p:cNvSpPr>
          <p:nvPr>
            <p:ph idx="1"/>
          </p:nvPr>
        </p:nvSpPr>
        <p:spPr/>
        <p:txBody>
          <a:bodyPr/>
          <a:lstStyle/>
          <a:p>
            <a:r>
              <a:rPr lang="en-US" altLang="zh-TW" dirty="0"/>
              <a:t>Discovering the role of algorithms</a:t>
            </a:r>
            <a:r>
              <a:rPr lang="zh-TW" altLang="en-US" dirty="0"/>
              <a:t> </a:t>
            </a:r>
            <a:r>
              <a:rPr lang="en-US" altLang="zh-TW" dirty="0"/>
              <a:t>in AI</a:t>
            </a:r>
          </a:p>
          <a:p>
            <a:r>
              <a:rPr lang="en-US" altLang="zh-TW" dirty="0"/>
              <a:t>Winning games with state-space</a:t>
            </a:r>
            <a:r>
              <a:rPr lang="zh-TW" altLang="en-US" dirty="0"/>
              <a:t> </a:t>
            </a:r>
            <a:r>
              <a:rPr lang="en-US" altLang="zh-TW" dirty="0"/>
              <a:t>search and min-max</a:t>
            </a:r>
          </a:p>
          <a:p>
            <a:r>
              <a:rPr lang="en-US" altLang="zh-TW" dirty="0"/>
              <a:t>Analyzing how expert systems work</a:t>
            </a:r>
          </a:p>
          <a:p>
            <a:r>
              <a:rPr lang="en-US" altLang="zh-TW" dirty="0"/>
              <a:t>Seeing that machine learning and</a:t>
            </a:r>
            <a:r>
              <a:rPr lang="zh-TW" altLang="en-US" dirty="0"/>
              <a:t> </a:t>
            </a:r>
            <a:r>
              <a:rPr lang="en-US" altLang="zh-TW" dirty="0"/>
              <a:t>deep learning are part of AI</a:t>
            </a:r>
            <a:endParaRPr lang="zh-TW" altLang="en-US" dirty="0"/>
          </a:p>
        </p:txBody>
      </p:sp>
    </p:spTree>
    <p:extLst>
      <p:ext uri="{BB962C8B-B14F-4D97-AF65-F5344CB8AC3E}">
        <p14:creationId xmlns:p14="http://schemas.microsoft.com/office/powerpoint/2010/main" val="39975550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E61B7E0-EB80-4981-92D7-F866592ECA87}"/>
              </a:ext>
            </a:extLst>
          </p:cNvPr>
          <p:cNvSpPr>
            <a:spLocks noGrp="1"/>
          </p:cNvSpPr>
          <p:nvPr>
            <p:ph type="title"/>
          </p:nvPr>
        </p:nvSpPr>
        <p:spPr/>
        <p:txBody>
          <a:bodyPr/>
          <a:lstStyle/>
          <a:p>
            <a:r>
              <a:rPr lang="en-US" altLang="zh-TW" dirty="0"/>
              <a:t>Extending the tree using graph nodes</a:t>
            </a:r>
            <a:endParaRPr lang="zh-TW" altLang="en-US" dirty="0"/>
          </a:p>
        </p:txBody>
      </p:sp>
      <p:sp>
        <p:nvSpPr>
          <p:cNvPr id="3" name="內容版面配置區 2">
            <a:extLst>
              <a:ext uri="{FF2B5EF4-FFF2-40B4-BE49-F238E27FC236}">
                <a16:creationId xmlns:a16="http://schemas.microsoft.com/office/drawing/2014/main" id="{06DE459C-57C4-4A9F-9706-E6074734E2A5}"/>
              </a:ext>
            </a:extLst>
          </p:cNvPr>
          <p:cNvSpPr>
            <a:spLocks noGrp="1"/>
          </p:cNvSpPr>
          <p:nvPr>
            <p:ph idx="1"/>
          </p:nvPr>
        </p:nvSpPr>
        <p:spPr/>
        <p:txBody>
          <a:bodyPr>
            <a:normAutofit/>
          </a:bodyPr>
          <a:lstStyle/>
          <a:p>
            <a:r>
              <a:rPr lang="en-US" altLang="zh-TW" dirty="0"/>
              <a:t>Graphs are structures that present a number of nodes (or vertexes) connected by a number of edges or arcs (depending on the representation).</a:t>
            </a:r>
          </a:p>
          <a:p>
            <a:r>
              <a:rPr lang="en-US" altLang="zh-TW" dirty="0"/>
              <a:t>A graph node can connect to any other node with a specific direction in mind.</a:t>
            </a:r>
          </a:p>
          <a:p>
            <a:r>
              <a:rPr lang="en-US" altLang="zh-TW" dirty="0"/>
              <a:t>A graph can designate a </a:t>
            </a:r>
            <a:r>
              <a:rPr lang="en-US" altLang="zh-TW" i="1" dirty="0"/>
              <a:t>weight </a:t>
            </a:r>
            <a:r>
              <a:rPr lang="en-US" altLang="zh-TW" dirty="0"/>
              <a:t>to a particular connection. The weight could define the distance between two points, define the time required to traverse the route, specify the amount of fuel used to travel the route, or provide other sorts of information.</a:t>
            </a:r>
            <a:endParaRPr lang="zh-TW" altLang="en-US" dirty="0"/>
          </a:p>
        </p:txBody>
      </p:sp>
    </p:spTree>
    <p:extLst>
      <p:ext uri="{BB962C8B-B14F-4D97-AF65-F5344CB8AC3E}">
        <p14:creationId xmlns:p14="http://schemas.microsoft.com/office/powerpoint/2010/main" val="5704098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a:extLst>
              <a:ext uri="{FF2B5EF4-FFF2-40B4-BE49-F238E27FC236}">
                <a16:creationId xmlns:a16="http://schemas.microsoft.com/office/drawing/2014/main" id="{41377A60-9D72-410F-8F46-A4B4A79E8AB1}"/>
              </a:ext>
            </a:extLst>
          </p:cNvPr>
          <p:cNvPicPr>
            <a:picLocks noChangeAspect="1"/>
          </p:cNvPicPr>
          <p:nvPr/>
        </p:nvPicPr>
        <p:blipFill>
          <a:blip r:embed="rId2"/>
          <a:stretch>
            <a:fillRect/>
          </a:stretch>
        </p:blipFill>
        <p:spPr>
          <a:xfrm>
            <a:off x="2987941" y="0"/>
            <a:ext cx="6216117" cy="6858000"/>
          </a:xfrm>
          <a:prstGeom prst="rect">
            <a:avLst/>
          </a:prstGeom>
        </p:spPr>
      </p:pic>
    </p:spTree>
    <p:extLst>
      <p:ext uri="{BB962C8B-B14F-4D97-AF65-F5344CB8AC3E}">
        <p14:creationId xmlns:p14="http://schemas.microsoft.com/office/powerpoint/2010/main" val="15221701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F00F2B7-1B2D-4616-A193-5C2DCDCC715C}"/>
              </a:ext>
            </a:extLst>
          </p:cNvPr>
          <p:cNvSpPr>
            <a:spLocks noGrp="1"/>
          </p:cNvSpPr>
          <p:nvPr>
            <p:ph type="title"/>
          </p:nvPr>
        </p:nvSpPr>
        <p:spPr/>
        <p:txBody>
          <a:bodyPr/>
          <a:lstStyle/>
          <a:p>
            <a:r>
              <a:rPr lang="en-US" altLang="zh-TW" dirty="0"/>
              <a:t>Traversing the graph</a:t>
            </a:r>
            <a:endParaRPr lang="zh-TW" altLang="en-US" dirty="0"/>
          </a:p>
        </p:txBody>
      </p:sp>
      <p:sp>
        <p:nvSpPr>
          <p:cNvPr id="3" name="內容版面配置區 2">
            <a:extLst>
              <a:ext uri="{FF2B5EF4-FFF2-40B4-BE49-F238E27FC236}">
                <a16:creationId xmlns:a16="http://schemas.microsoft.com/office/drawing/2014/main" id="{4611F697-A50F-4B26-A704-4FA89785AA4D}"/>
              </a:ext>
            </a:extLst>
          </p:cNvPr>
          <p:cNvSpPr>
            <a:spLocks noGrp="1"/>
          </p:cNvSpPr>
          <p:nvPr>
            <p:ph idx="1"/>
          </p:nvPr>
        </p:nvSpPr>
        <p:spPr/>
        <p:txBody>
          <a:bodyPr/>
          <a:lstStyle/>
          <a:p>
            <a:r>
              <a:rPr lang="en-US" altLang="zh-TW" dirty="0"/>
              <a:t>Traversing a graph means to search (visit) each vertex (node) in a specific order.</a:t>
            </a:r>
          </a:p>
          <a:p>
            <a:pPr lvl="1"/>
            <a:r>
              <a:rPr lang="en-US" altLang="zh-TW" dirty="0"/>
              <a:t>Uninformed (blind search)</a:t>
            </a:r>
          </a:p>
          <a:p>
            <a:pPr lvl="2"/>
            <a:r>
              <a:rPr lang="en-US" altLang="zh-TW" dirty="0"/>
              <a:t>Breadth-first search (BFS)</a:t>
            </a:r>
          </a:p>
          <a:p>
            <a:pPr lvl="2"/>
            <a:r>
              <a:rPr lang="en-US" altLang="zh-TW" dirty="0"/>
              <a:t>Depth-first search (DFS)</a:t>
            </a:r>
          </a:p>
          <a:p>
            <a:pPr lvl="1"/>
            <a:r>
              <a:rPr lang="en-US" altLang="zh-TW" dirty="0"/>
              <a:t>Informed (heuristic)</a:t>
            </a:r>
          </a:p>
          <a:p>
            <a:pPr lvl="2"/>
            <a:r>
              <a:rPr lang="en-US" altLang="zh-TW" dirty="0"/>
              <a:t>Best-first search</a:t>
            </a:r>
          </a:p>
          <a:p>
            <a:pPr lvl="2"/>
            <a:r>
              <a:rPr lang="en-US" altLang="zh-TW" dirty="0"/>
              <a:t>Greedy search</a:t>
            </a:r>
          </a:p>
          <a:p>
            <a:pPr lvl="2"/>
            <a:r>
              <a:rPr lang="en-US" altLang="zh-TW" dirty="0"/>
              <a:t>A* search</a:t>
            </a:r>
          </a:p>
        </p:txBody>
      </p:sp>
    </p:spTree>
    <p:extLst>
      <p:ext uri="{BB962C8B-B14F-4D97-AF65-F5344CB8AC3E}">
        <p14:creationId xmlns:p14="http://schemas.microsoft.com/office/powerpoint/2010/main" val="8838180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F27249D-39A2-4286-BFB6-E5230025BBA4}"/>
              </a:ext>
            </a:extLst>
          </p:cNvPr>
          <p:cNvSpPr>
            <a:spLocks noGrp="1"/>
          </p:cNvSpPr>
          <p:nvPr>
            <p:ph type="title"/>
          </p:nvPr>
        </p:nvSpPr>
        <p:spPr/>
        <p:txBody>
          <a:bodyPr/>
          <a:lstStyle/>
          <a:p>
            <a:r>
              <a:rPr lang="en-US" altLang="zh-TW" dirty="0"/>
              <a:t>Playing adversarial games</a:t>
            </a:r>
            <a:endParaRPr lang="zh-TW" altLang="en-US" dirty="0"/>
          </a:p>
        </p:txBody>
      </p:sp>
      <p:sp>
        <p:nvSpPr>
          <p:cNvPr id="3" name="內容版面配置區 2">
            <a:extLst>
              <a:ext uri="{FF2B5EF4-FFF2-40B4-BE49-F238E27FC236}">
                <a16:creationId xmlns:a16="http://schemas.microsoft.com/office/drawing/2014/main" id="{26FE405D-699F-40EA-9176-873EF3E32892}"/>
              </a:ext>
            </a:extLst>
          </p:cNvPr>
          <p:cNvSpPr>
            <a:spLocks noGrp="1"/>
          </p:cNvSpPr>
          <p:nvPr>
            <p:ph idx="1"/>
          </p:nvPr>
        </p:nvSpPr>
        <p:spPr/>
        <p:txBody>
          <a:bodyPr/>
          <a:lstStyle/>
          <a:p>
            <a:r>
              <a:rPr lang="en-US" altLang="zh-TW" dirty="0"/>
              <a:t>The interesting thing about state-space search is that it represents both AI’s current</a:t>
            </a:r>
            <a:r>
              <a:rPr lang="zh-TW" altLang="en-US" dirty="0"/>
              <a:t> </a:t>
            </a:r>
            <a:r>
              <a:rPr lang="en-US" altLang="zh-TW" dirty="0"/>
              <a:t>functionality and future opportunities.</a:t>
            </a:r>
          </a:p>
          <a:p>
            <a:r>
              <a:rPr lang="en-US" altLang="zh-TW" dirty="0"/>
              <a:t>This is the case with </a:t>
            </a:r>
            <a:r>
              <a:rPr lang="en-US" altLang="zh-TW" i="1" dirty="0"/>
              <a:t>adversarial games</a:t>
            </a:r>
            <a:r>
              <a:rPr lang="en-US" altLang="zh-TW" dirty="0"/>
              <a:t>.</a:t>
            </a:r>
          </a:p>
          <a:p>
            <a:r>
              <a:rPr lang="en-US" altLang="zh-TW" dirty="0"/>
              <a:t>A simple game like tic-tac-toe presents a perfect example of a space search game that you may already have seen an AI play.</a:t>
            </a:r>
          </a:p>
          <a:p>
            <a:endParaRPr lang="zh-TW" altLang="en-US" dirty="0"/>
          </a:p>
        </p:txBody>
      </p:sp>
    </p:spTree>
    <p:extLst>
      <p:ext uri="{BB962C8B-B14F-4D97-AF65-F5344CB8AC3E}">
        <p14:creationId xmlns:p14="http://schemas.microsoft.com/office/powerpoint/2010/main" val="19042606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a:extLst>
              <a:ext uri="{FF2B5EF4-FFF2-40B4-BE49-F238E27FC236}">
                <a16:creationId xmlns:a16="http://schemas.microsoft.com/office/drawing/2014/main" id="{D5C2B82E-0A04-4A4B-B57F-A3139E713AC5}"/>
              </a:ext>
            </a:extLst>
          </p:cNvPr>
          <p:cNvPicPr>
            <a:picLocks noChangeAspect="1"/>
          </p:cNvPicPr>
          <p:nvPr/>
        </p:nvPicPr>
        <p:blipFill>
          <a:blip r:embed="rId2"/>
          <a:stretch>
            <a:fillRect/>
          </a:stretch>
        </p:blipFill>
        <p:spPr>
          <a:xfrm>
            <a:off x="556439" y="180521"/>
            <a:ext cx="11079121" cy="6496957"/>
          </a:xfrm>
          <a:prstGeom prst="rect">
            <a:avLst/>
          </a:prstGeom>
        </p:spPr>
      </p:pic>
    </p:spTree>
    <p:extLst>
      <p:ext uri="{BB962C8B-B14F-4D97-AF65-F5344CB8AC3E}">
        <p14:creationId xmlns:p14="http://schemas.microsoft.com/office/powerpoint/2010/main" val="15350367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157047C-ED7C-4DB3-B208-B1582612C43D}"/>
              </a:ext>
            </a:extLst>
          </p:cNvPr>
          <p:cNvSpPr>
            <a:spLocks noGrp="1"/>
          </p:cNvSpPr>
          <p:nvPr>
            <p:ph type="title"/>
          </p:nvPr>
        </p:nvSpPr>
        <p:spPr/>
        <p:txBody>
          <a:bodyPr/>
          <a:lstStyle/>
          <a:p>
            <a:r>
              <a:rPr lang="en-US" altLang="zh-TW" dirty="0"/>
              <a:t>Using local search and heuristics</a:t>
            </a:r>
            <a:endParaRPr lang="zh-TW" altLang="en-US" dirty="0"/>
          </a:p>
        </p:txBody>
      </p:sp>
      <p:sp>
        <p:nvSpPr>
          <p:cNvPr id="3" name="內容版面配置區 2">
            <a:extLst>
              <a:ext uri="{FF2B5EF4-FFF2-40B4-BE49-F238E27FC236}">
                <a16:creationId xmlns:a16="http://schemas.microsoft.com/office/drawing/2014/main" id="{26557357-9D3A-4C57-8B59-BA6B8464E615}"/>
              </a:ext>
            </a:extLst>
          </p:cNvPr>
          <p:cNvSpPr>
            <a:spLocks noGrp="1"/>
          </p:cNvSpPr>
          <p:nvPr>
            <p:ph idx="1"/>
          </p:nvPr>
        </p:nvSpPr>
        <p:spPr/>
        <p:txBody>
          <a:bodyPr>
            <a:normAutofit/>
          </a:bodyPr>
          <a:lstStyle/>
          <a:p>
            <a:r>
              <a:rPr lang="en-US" altLang="zh-TW" dirty="0"/>
              <a:t>No machine, no matter how powerful, can enumerate all the possibilities that spring from a complex situation.</a:t>
            </a:r>
          </a:p>
          <a:p>
            <a:r>
              <a:rPr lang="en-US" altLang="zh-TW" dirty="0"/>
              <a:t>Optimization using local search and heuristics helps by using constraints to limit the beginning number of possible evaluations.</a:t>
            </a:r>
          </a:p>
          <a:p>
            <a:r>
              <a:rPr lang="en-US" altLang="zh-TW" i="1" dirty="0"/>
              <a:t>Local search </a:t>
            </a:r>
            <a:r>
              <a:rPr lang="en-US" altLang="zh-TW" dirty="0"/>
              <a:t>is a general problem-solving approach that comprises a large range of algorithms that help you escape the exponential complexities of many NP problems.</a:t>
            </a:r>
          </a:p>
          <a:p>
            <a:r>
              <a:rPr lang="en-US" altLang="zh-TW" dirty="0"/>
              <a:t>Local search algorithms iteratively improve from a starting state, moving one step at a time through neighboring solutions in the state space until they can’t improve the solution any further.</a:t>
            </a:r>
            <a:endParaRPr lang="zh-TW" altLang="en-US" dirty="0"/>
          </a:p>
        </p:txBody>
      </p:sp>
    </p:spTree>
    <p:extLst>
      <p:ext uri="{BB962C8B-B14F-4D97-AF65-F5344CB8AC3E}">
        <p14:creationId xmlns:p14="http://schemas.microsoft.com/office/powerpoint/2010/main" val="5087743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DEBBF84-F21F-407A-B11F-54273E8A6F80}"/>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37135139-25E5-44DB-9004-37AB5B33B4BF}"/>
              </a:ext>
            </a:extLst>
          </p:cNvPr>
          <p:cNvSpPr>
            <a:spLocks noGrp="1"/>
          </p:cNvSpPr>
          <p:nvPr>
            <p:ph idx="1"/>
          </p:nvPr>
        </p:nvSpPr>
        <p:spPr/>
        <p:txBody>
          <a:bodyPr>
            <a:normAutofit/>
          </a:bodyPr>
          <a:lstStyle/>
          <a:p>
            <a:pPr marL="514350" indent="-514350">
              <a:buFont typeface="+mj-lt"/>
              <a:buAutoNum type="arabicPeriod"/>
            </a:pPr>
            <a:r>
              <a:rPr lang="en-US" altLang="zh-TW" dirty="0"/>
              <a:t>Start with an existing situation (it could be the present situation or a random or known solution).</a:t>
            </a:r>
          </a:p>
          <a:p>
            <a:pPr marL="514350" indent="-514350">
              <a:buFont typeface="+mj-lt"/>
              <a:buAutoNum type="arabicPeriod"/>
            </a:pPr>
            <a:r>
              <a:rPr lang="en-US" altLang="zh-TW" dirty="0"/>
              <a:t>Search for a set of possible new solutions within the current solution’s neighborhood, which constitutes the candidates’ list.</a:t>
            </a:r>
          </a:p>
          <a:p>
            <a:pPr marL="514350" indent="-514350">
              <a:buFont typeface="+mj-lt"/>
              <a:buAutoNum type="arabicPeriod"/>
            </a:pPr>
            <a:r>
              <a:rPr lang="en-US" altLang="zh-TW" dirty="0"/>
              <a:t>Determine which solution to use in place of the current solution based on the output of a heuristic that accepts the candidates’ list as input.</a:t>
            </a:r>
          </a:p>
          <a:p>
            <a:pPr marL="514350" indent="-514350">
              <a:buFont typeface="+mj-lt"/>
              <a:buAutoNum type="arabicPeriod"/>
            </a:pPr>
            <a:r>
              <a:rPr lang="en-US" altLang="zh-TW" dirty="0"/>
              <a:t>Continue performing Steps 2 and 3 until you see no further solution improvement, which means that you have the best solution available.</a:t>
            </a:r>
            <a:endParaRPr lang="zh-TW" altLang="en-US" dirty="0"/>
          </a:p>
        </p:txBody>
      </p:sp>
    </p:spTree>
    <p:extLst>
      <p:ext uri="{BB962C8B-B14F-4D97-AF65-F5344CB8AC3E}">
        <p14:creationId xmlns:p14="http://schemas.microsoft.com/office/powerpoint/2010/main" val="17829188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3D1D41C-65AF-41BB-BF81-68FAB4C27CE6}"/>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C50D5683-F5BE-46CD-8D77-D92898EB931A}"/>
              </a:ext>
            </a:extLst>
          </p:cNvPr>
          <p:cNvSpPr>
            <a:spLocks noGrp="1"/>
          </p:cNvSpPr>
          <p:nvPr>
            <p:ph idx="1"/>
          </p:nvPr>
        </p:nvSpPr>
        <p:spPr/>
        <p:txBody>
          <a:bodyPr/>
          <a:lstStyle/>
          <a:p>
            <a:r>
              <a:rPr lang="en-US" altLang="zh-TW" dirty="0"/>
              <a:t>A local search can rely on more reasoned exploration solutions using well-devised heuristics to get directions:</a:t>
            </a:r>
          </a:p>
          <a:p>
            <a:pPr lvl="1"/>
            <a:r>
              <a:rPr lang="en-US" altLang="zh-TW" dirty="0"/>
              <a:t>Hill climbing</a:t>
            </a:r>
          </a:p>
          <a:p>
            <a:pPr lvl="1"/>
            <a:r>
              <a:rPr lang="en-US" altLang="zh-TW" dirty="0"/>
              <a:t>Twiddle (coordinate descent algorithms)</a:t>
            </a:r>
          </a:p>
          <a:p>
            <a:pPr lvl="1"/>
            <a:r>
              <a:rPr lang="en-US" altLang="zh-TW" dirty="0"/>
              <a:t>Simulated annealing</a:t>
            </a:r>
          </a:p>
          <a:p>
            <a:pPr lvl="1"/>
            <a:r>
              <a:rPr lang="en-US" altLang="zh-TW" dirty="0"/>
              <a:t>Taboo search</a:t>
            </a:r>
            <a:endParaRPr lang="zh-TW" altLang="en-US" dirty="0"/>
          </a:p>
        </p:txBody>
      </p:sp>
    </p:spTree>
    <p:extLst>
      <p:ext uri="{BB962C8B-B14F-4D97-AF65-F5344CB8AC3E}">
        <p14:creationId xmlns:p14="http://schemas.microsoft.com/office/powerpoint/2010/main" val="1638242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E9C0EDD-D360-4FAE-B6F7-2C5307953279}"/>
              </a:ext>
            </a:extLst>
          </p:cNvPr>
          <p:cNvSpPr>
            <a:spLocks noGrp="1"/>
          </p:cNvSpPr>
          <p:nvPr>
            <p:ph type="title"/>
          </p:nvPr>
        </p:nvSpPr>
        <p:spPr/>
        <p:txBody>
          <a:bodyPr/>
          <a:lstStyle/>
          <a:p>
            <a:r>
              <a:rPr lang="en-US" altLang="zh-TW" b="1" dirty="0"/>
              <a:t>Discovering the Learning Machine</a:t>
            </a:r>
            <a:endParaRPr lang="zh-TW" altLang="en-US" dirty="0"/>
          </a:p>
        </p:txBody>
      </p:sp>
      <p:sp>
        <p:nvSpPr>
          <p:cNvPr id="3" name="內容版面配置區 2">
            <a:extLst>
              <a:ext uri="{FF2B5EF4-FFF2-40B4-BE49-F238E27FC236}">
                <a16:creationId xmlns:a16="http://schemas.microsoft.com/office/drawing/2014/main" id="{33E5993B-4780-482F-8D2D-50F42BC1B360}"/>
              </a:ext>
            </a:extLst>
          </p:cNvPr>
          <p:cNvSpPr>
            <a:spLocks noGrp="1"/>
          </p:cNvSpPr>
          <p:nvPr>
            <p:ph idx="1"/>
          </p:nvPr>
        </p:nvSpPr>
        <p:spPr/>
        <p:txBody>
          <a:bodyPr>
            <a:normAutofit fontScale="92500" lnSpcReduction="10000"/>
          </a:bodyPr>
          <a:lstStyle/>
          <a:p>
            <a:r>
              <a:rPr lang="en-US" altLang="zh-TW" dirty="0"/>
              <a:t>They require an architect who studies the problem and chooses the right algorithm to solve it.</a:t>
            </a:r>
          </a:p>
          <a:p>
            <a:r>
              <a:rPr lang="en-US" altLang="zh-TW" dirty="0"/>
              <a:t>Real-life problems are never set in simple worlds of perfect information and well-defined action.</a:t>
            </a:r>
          </a:p>
          <a:p>
            <a:pPr lvl="1"/>
            <a:r>
              <a:rPr lang="en-US" altLang="zh-TW" dirty="0"/>
              <a:t>A large set of rules and possibilities</a:t>
            </a:r>
          </a:p>
          <a:p>
            <a:pPr lvl="1"/>
            <a:r>
              <a:rPr lang="en-US" altLang="zh-TW" dirty="0"/>
              <a:t>Missing information</a:t>
            </a:r>
          </a:p>
          <a:p>
            <a:pPr lvl="1"/>
            <a:r>
              <a:rPr lang="en-US" altLang="zh-TW" dirty="0"/>
              <a:t>Problem rules aren't immutable</a:t>
            </a:r>
          </a:p>
          <a:p>
            <a:r>
              <a:rPr lang="en-US" altLang="zh-TW" dirty="0"/>
              <a:t>To solve such problems, you can’t use a predetermined approach, but rather need a flexible approach and must accumulate useful knowledge to face any new challenge.</a:t>
            </a:r>
          </a:p>
          <a:p>
            <a:r>
              <a:rPr lang="en-US" altLang="zh-TW" dirty="0"/>
              <a:t>You continue learning, as humans do throughout their lives to cope with a changing and challenging environment.</a:t>
            </a:r>
            <a:endParaRPr lang="zh-TW" altLang="en-US" dirty="0"/>
          </a:p>
        </p:txBody>
      </p:sp>
    </p:spTree>
    <p:extLst>
      <p:ext uri="{BB962C8B-B14F-4D97-AF65-F5344CB8AC3E}">
        <p14:creationId xmlns:p14="http://schemas.microsoft.com/office/powerpoint/2010/main" val="3410117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5DF72D9-79F7-463B-8A9D-F76072C82B6B}"/>
              </a:ext>
            </a:extLst>
          </p:cNvPr>
          <p:cNvSpPr>
            <a:spLocks noGrp="1"/>
          </p:cNvSpPr>
          <p:nvPr>
            <p:ph type="title"/>
          </p:nvPr>
        </p:nvSpPr>
        <p:spPr/>
        <p:txBody>
          <a:bodyPr/>
          <a:lstStyle/>
          <a:p>
            <a:r>
              <a:rPr lang="en-US" altLang="zh-TW" dirty="0"/>
              <a:t>Leveraging expert systems</a:t>
            </a:r>
            <a:endParaRPr lang="zh-TW" altLang="en-US" dirty="0"/>
          </a:p>
        </p:txBody>
      </p:sp>
      <p:sp>
        <p:nvSpPr>
          <p:cNvPr id="3" name="內容版面配置區 2">
            <a:extLst>
              <a:ext uri="{FF2B5EF4-FFF2-40B4-BE49-F238E27FC236}">
                <a16:creationId xmlns:a16="http://schemas.microsoft.com/office/drawing/2014/main" id="{CC532F35-0C71-4CA6-9FC7-B433E2BA91C0}"/>
              </a:ext>
            </a:extLst>
          </p:cNvPr>
          <p:cNvSpPr>
            <a:spLocks noGrp="1"/>
          </p:cNvSpPr>
          <p:nvPr>
            <p:ph idx="1"/>
          </p:nvPr>
        </p:nvSpPr>
        <p:spPr/>
        <p:txBody>
          <a:bodyPr/>
          <a:lstStyle/>
          <a:p>
            <a:r>
              <a:rPr lang="en-US" altLang="zh-TW" i="1" dirty="0"/>
              <a:t>Expert systems, </a:t>
            </a:r>
            <a:r>
              <a:rPr lang="en-US" altLang="zh-TW" dirty="0"/>
              <a:t>a system of using rules to make decisions, were the first attempt to escape the realm of hard-coded algorithms and create more flexible and smart ways to solve real-life problems.</a:t>
            </a:r>
          </a:p>
          <a:p>
            <a:r>
              <a:rPr lang="en-US" altLang="zh-TW" dirty="0"/>
              <a:t>Expert systems were experts not because they based their knowledge on their own learning process, but rather because they collected it from human experts.</a:t>
            </a:r>
            <a:endParaRPr lang="zh-TW" altLang="en-US" dirty="0"/>
          </a:p>
        </p:txBody>
      </p:sp>
    </p:spTree>
    <p:extLst>
      <p:ext uri="{BB962C8B-B14F-4D97-AF65-F5344CB8AC3E}">
        <p14:creationId xmlns:p14="http://schemas.microsoft.com/office/powerpoint/2010/main" val="41249956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B8AD2E6-0FFA-4C88-8D1B-2898A31D79D4}"/>
              </a:ext>
            </a:extLst>
          </p:cNvPr>
          <p:cNvSpPr>
            <a:spLocks noGrp="1"/>
          </p:cNvSpPr>
          <p:nvPr>
            <p:ph type="title"/>
          </p:nvPr>
        </p:nvSpPr>
        <p:spPr/>
        <p:txBody>
          <a:bodyPr>
            <a:normAutofit/>
          </a:bodyPr>
          <a:lstStyle/>
          <a:p>
            <a:endParaRPr lang="zh-TW" altLang="en-US" dirty="0"/>
          </a:p>
        </p:txBody>
      </p:sp>
      <p:sp>
        <p:nvSpPr>
          <p:cNvPr id="3" name="內容版面配置區 2">
            <a:extLst>
              <a:ext uri="{FF2B5EF4-FFF2-40B4-BE49-F238E27FC236}">
                <a16:creationId xmlns:a16="http://schemas.microsoft.com/office/drawing/2014/main" id="{0BFDE3D0-2C71-4207-8F0D-2894D02E4D57}"/>
              </a:ext>
            </a:extLst>
          </p:cNvPr>
          <p:cNvSpPr>
            <a:spLocks noGrp="1"/>
          </p:cNvSpPr>
          <p:nvPr>
            <p:ph idx="1"/>
          </p:nvPr>
        </p:nvSpPr>
        <p:spPr/>
        <p:txBody>
          <a:bodyPr>
            <a:normAutofit/>
          </a:bodyPr>
          <a:lstStyle/>
          <a:p>
            <a:r>
              <a:rPr lang="en-US" altLang="zh-TW" dirty="0"/>
              <a:t>This chapter helps you understand the relationship between algorithms and the data used to make them perform useful work.</a:t>
            </a:r>
          </a:p>
          <a:p>
            <a:r>
              <a:rPr lang="en-US" altLang="zh-TW" dirty="0"/>
              <a:t>No matter how much data you have, you still need an algorithm to make it useful.</a:t>
            </a:r>
          </a:p>
          <a:p>
            <a:r>
              <a:rPr lang="en-US" altLang="zh-TW" dirty="0"/>
              <a:t>You must perform </a:t>
            </a:r>
            <a:r>
              <a:rPr lang="en-US" altLang="zh-TW" i="1" dirty="0"/>
              <a:t>data analysis </a:t>
            </a:r>
            <a:r>
              <a:rPr lang="en-US" altLang="zh-TW" dirty="0"/>
              <a:t>(a series of definable steps), to make data work correctly with the chosen algorithms.</a:t>
            </a:r>
          </a:p>
          <a:p>
            <a:r>
              <a:rPr lang="en-US" altLang="zh-TW" dirty="0"/>
              <a:t>Machines that learn by themselves are in the distant future.</a:t>
            </a:r>
          </a:p>
          <a:p>
            <a:r>
              <a:rPr lang="en-US" altLang="zh-TW" dirty="0"/>
              <a:t>The second half of this chapter helps you understand the role of expert systems, machine learning, deep learning, and applications.</a:t>
            </a:r>
            <a:endParaRPr lang="zh-TW" altLang="en-US" dirty="0"/>
          </a:p>
        </p:txBody>
      </p:sp>
    </p:spTree>
    <p:extLst>
      <p:ext uri="{BB962C8B-B14F-4D97-AF65-F5344CB8AC3E}">
        <p14:creationId xmlns:p14="http://schemas.microsoft.com/office/powerpoint/2010/main" val="28749355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3F43C2B-860D-4615-ABE8-03156AFD3A2D}"/>
              </a:ext>
            </a:extLst>
          </p:cNvPr>
          <p:cNvSpPr>
            <a:spLocks noGrp="1"/>
          </p:cNvSpPr>
          <p:nvPr>
            <p:ph type="title"/>
          </p:nvPr>
        </p:nvSpPr>
        <p:spPr/>
        <p:txBody>
          <a:bodyPr/>
          <a:lstStyle/>
          <a:p>
            <a:r>
              <a:rPr lang="en-US" altLang="zh-TW" dirty="0"/>
              <a:t>MYCIN: A beginning expert system</a:t>
            </a:r>
            <a:endParaRPr lang="zh-TW" altLang="en-US" dirty="0"/>
          </a:p>
        </p:txBody>
      </p:sp>
      <p:sp>
        <p:nvSpPr>
          <p:cNvPr id="3" name="內容版面配置區 2">
            <a:extLst>
              <a:ext uri="{FF2B5EF4-FFF2-40B4-BE49-F238E27FC236}">
                <a16:creationId xmlns:a16="http://schemas.microsoft.com/office/drawing/2014/main" id="{E9F8B448-7BA3-453D-9A2A-E29046F4EFBE}"/>
              </a:ext>
            </a:extLst>
          </p:cNvPr>
          <p:cNvSpPr>
            <a:spLocks noGrp="1"/>
          </p:cNvSpPr>
          <p:nvPr>
            <p:ph idx="1"/>
          </p:nvPr>
        </p:nvSpPr>
        <p:spPr/>
        <p:txBody>
          <a:bodyPr/>
          <a:lstStyle/>
          <a:p>
            <a:r>
              <a:rPr lang="pl-PL" altLang="zh-TW" dirty="0"/>
              <a:t>MYCIN</a:t>
            </a:r>
            <a:r>
              <a:rPr lang="en-US" altLang="zh-TW" dirty="0"/>
              <a:t>: A</a:t>
            </a:r>
            <a:r>
              <a:rPr lang="pl-PL" altLang="zh-TW" dirty="0"/>
              <a:t> system</a:t>
            </a:r>
            <a:r>
              <a:rPr lang="en-US" altLang="zh-TW" dirty="0"/>
              <a:t>, written in LISP,</a:t>
            </a:r>
            <a:r>
              <a:rPr lang="pl-PL" altLang="zh-TW" dirty="0"/>
              <a:t> to diagnose</a:t>
            </a:r>
            <a:r>
              <a:rPr lang="en-US" altLang="zh-TW" dirty="0"/>
              <a:t> blood-clotting diseases or infections caused by bacteria.</a:t>
            </a:r>
          </a:p>
          <a:p>
            <a:r>
              <a:rPr lang="en-US" altLang="zh-TW" dirty="0"/>
              <a:t>MYCIN recommended the right dosage of antibiotics by using well over 500 rules, and it relied, when needed, on the doctor using the system.</a:t>
            </a:r>
          </a:p>
          <a:p>
            <a:r>
              <a:rPr lang="pl-PL" altLang="zh-TW" dirty="0"/>
              <a:t>MYCIN</a:t>
            </a:r>
            <a:r>
              <a:rPr lang="en-US" altLang="zh-TW" dirty="0"/>
              <a:t> performed better than any junior doctor, reaching the elevated diagnosis accuracy of an experienced doctor.</a:t>
            </a:r>
            <a:endParaRPr lang="zh-TW" altLang="en-US" dirty="0"/>
          </a:p>
        </p:txBody>
      </p:sp>
    </p:spTree>
    <p:extLst>
      <p:ext uri="{BB962C8B-B14F-4D97-AF65-F5344CB8AC3E}">
        <p14:creationId xmlns:p14="http://schemas.microsoft.com/office/powerpoint/2010/main" val="29256749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426336D-DFC4-445F-8715-E2EB70CCD344}"/>
              </a:ext>
            </a:extLst>
          </p:cNvPr>
          <p:cNvSpPr>
            <a:spLocks noGrp="1"/>
          </p:cNvSpPr>
          <p:nvPr>
            <p:ph type="title"/>
          </p:nvPr>
        </p:nvSpPr>
        <p:spPr/>
        <p:txBody>
          <a:bodyPr/>
          <a:lstStyle/>
          <a:p>
            <a:r>
              <a:rPr lang="en-US" altLang="zh-TW" dirty="0"/>
              <a:t>The components of expert systems</a:t>
            </a:r>
            <a:endParaRPr lang="zh-TW" altLang="en-US" dirty="0"/>
          </a:p>
        </p:txBody>
      </p:sp>
      <p:sp>
        <p:nvSpPr>
          <p:cNvPr id="3" name="內容版面配置區 2">
            <a:extLst>
              <a:ext uri="{FF2B5EF4-FFF2-40B4-BE49-F238E27FC236}">
                <a16:creationId xmlns:a16="http://schemas.microsoft.com/office/drawing/2014/main" id="{4858269A-F9B6-4573-9DC7-E26291A19126}"/>
              </a:ext>
            </a:extLst>
          </p:cNvPr>
          <p:cNvSpPr>
            <a:spLocks noGrp="1"/>
          </p:cNvSpPr>
          <p:nvPr>
            <p:ph idx="1"/>
          </p:nvPr>
        </p:nvSpPr>
        <p:spPr/>
        <p:txBody>
          <a:bodyPr/>
          <a:lstStyle/>
          <a:p>
            <a:r>
              <a:rPr lang="en-US" altLang="zh-TW" dirty="0"/>
              <a:t>The </a:t>
            </a:r>
            <a:r>
              <a:rPr lang="en-US" altLang="zh-TW" i="1" dirty="0"/>
              <a:t>knowledge base </a:t>
            </a:r>
            <a:r>
              <a:rPr lang="en-US" altLang="zh-TW" dirty="0"/>
              <a:t>retains knowledge as a collection of rules in the form of if-then statements (with </a:t>
            </a:r>
            <a:r>
              <a:rPr lang="en-US" altLang="zh-TW" i="1" dirty="0"/>
              <a:t>if </a:t>
            </a:r>
            <a:r>
              <a:rPr lang="en-US" altLang="zh-TW" dirty="0"/>
              <a:t>involving one or multiple conditions and </a:t>
            </a:r>
            <a:r>
              <a:rPr lang="en-US" altLang="zh-TW" i="1" dirty="0"/>
              <a:t>then </a:t>
            </a:r>
            <a:r>
              <a:rPr lang="en-US" altLang="zh-TW" dirty="0"/>
              <a:t>involving conclusion statements).</a:t>
            </a:r>
          </a:p>
          <a:p>
            <a:r>
              <a:rPr lang="en-US" altLang="zh-TW" dirty="0"/>
              <a:t>Boolean logic or sophisticated first-order logic.</a:t>
            </a:r>
          </a:p>
          <a:p>
            <a:r>
              <a:rPr lang="en-US" altLang="zh-TW" dirty="0"/>
              <a:t>The </a:t>
            </a:r>
            <a:r>
              <a:rPr lang="en-US" altLang="zh-TW" i="1" dirty="0"/>
              <a:t>inference engine </a:t>
            </a:r>
            <a:r>
              <a:rPr lang="en-US" altLang="zh-TW" dirty="0"/>
              <a:t>is a set of instructions that tell the system how to manipulate the conditions based on Boolean logic set of operators such as AND, OR, NOT.</a:t>
            </a:r>
            <a:endParaRPr lang="zh-TW" altLang="en-US" dirty="0"/>
          </a:p>
        </p:txBody>
      </p:sp>
    </p:spTree>
    <p:extLst>
      <p:ext uri="{BB962C8B-B14F-4D97-AF65-F5344CB8AC3E}">
        <p14:creationId xmlns:p14="http://schemas.microsoft.com/office/powerpoint/2010/main" val="10818091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3A10AE8-FC96-4D7E-AE45-E026F5086CA2}"/>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A51BFF7B-03AD-4BD7-8F04-F314977902B1}"/>
              </a:ext>
            </a:extLst>
          </p:cNvPr>
          <p:cNvSpPr>
            <a:spLocks noGrp="1"/>
          </p:cNvSpPr>
          <p:nvPr>
            <p:ph idx="1"/>
          </p:nvPr>
        </p:nvSpPr>
        <p:spPr/>
        <p:txBody>
          <a:bodyPr>
            <a:normAutofit/>
          </a:bodyPr>
          <a:lstStyle/>
          <a:p>
            <a:r>
              <a:rPr lang="en-US" altLang="zh-TW" dirty="0"/>
              <a:t>When dealing with the inference engine, common operations by the expert systems were as follows:</a:t>
            </a:r>
          </a:p>
          <a:p>
            <a:pPr lvl="1"/>
            <a:r>
              <a:rPr lang="en-US" altLang="zh-TW" dirty="0"/>
              <a:t>Forward chaining</a:t>
            </a:r>
          </a:p>
          <a:p>
            <a:pPr lvl="1"/>
            <a:r>
              <a:rPr lang="en-US" altLang="zh-TW" dirty="0"/>
              <a:t>Backward chaining</a:t>
            </a:r>
          </a:p>
          <a:p>
            <a:pPr lvl="1"/>
            <a:r>
              <a:rPr lang="en-US" altLang="zh-TW" dirty="0"/>
              <a:t>Conflict resolution</a:t>
            </a:r>
          </a:p>
          <a:p>
            <a:r>
              <a:rPr lang="en-US" altLang="zh-TW" dirty="0"/>
              <a:t>One great advantage of such systems was to represent knowledge in a human readable form, rendering the decision-making process transparent.</a:t>
            </a:r>
          </a:p>
          <a:p>
            <a:r>
              <a:rPr lang="en-US" altLang="zh-TW" dirty="0"/>
              <a:t>If the system reaches a conclusion, it returns the rules used to reach that conclusion.</a:t>
            </a:r>
            <a:endParaRPr lang="zh-TW" altLang="en-US" dirty="0"/>
          </a:p>
        </p:txBody>
      </p:sp>
    </p:spTree>
    <p:extLst>
      <p:ext uri="{BB962C8B-B14F-4D97-AF65-F5344CB8AC3E}">
        <p14:creationId xmlns:p14="http://schemas.microsoft.com/office/powerpoint/2010/main" val="15437699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350B6E4-F212-48A3-9618-18664A3AB7C5}"/>
              </a:ext>
            </a:extLst>
          </p:cNvPr>
          <p:cNvSpPr>
            <a:spLocks noGrp="1"/>
          </p:cNvSpPr>
          <p:nvPr>
            <p:ph type="title"/>
          </p:nvPr>
        </p:nvSpPr>
        <p:spPr/>
        <p:txBody>
          <a:bodyPr/>
          <a:lstStyle/>
          <a:p>
            <a:r>
              <a:rPr lang="en-US" altLang="zh-TW" dirty="0"/>
              <a:t>Introducing machine learning</a:t>
            </a:r>
            <a:endParaRPr lang="zh-TW" altLang="en-US" dirty="0"/>
          </a:p>
        </p:txBody>
      </p:sp>
      <p:sp>
        <p:nvSpPr>
          <p:cNvPr id="3" name="內容版面配置區 2">
            <a:extLst>
              <a:ext uri="{FF2B5EF4-FFF2-40B4-BE49-F238E27FC236}">
                <a16:creationId xmlns:a16="http://schemas.microsoft.com/office/drawing/2014/main" id="{EB02A0D1-2AFB-4593-8C32-DA0DF21557BC}"/>
              </a:ext>
            </a:extLst>
          </p:cNvPr>
          <p:cNvSpPr>
            <a:spLocks noGrp="1"/>
          </p:cNvSpPr>
          <p:nvPr>
            <p:ph idx="1"/>
          </p:nvPr>
        </p:nvSpPr>
        <p:spPr/>
        <p:txBody>
          <a:bodyPr/>
          <a:lstStyle/>
          <a:p>
            <a:r>
              <a:rPr lang="en-US" altLang="zh-TW" dirty="0"/>
              <a:t>Machine learning deals with problems that humans don’t know how to detail into steps, but that humans naturally solve, such as recognizing faces in images or certain words in a spoken discussion.</a:t>
            </a:r>
          </a:p>
          <a:p>
            <a:r>
              <a:rPr lang="en-US" altLang="zh-TW" dirty="0"/>
              <a:t>Show the system examples, rather specify detailed procedure.</a:t>
            </a:r>
            <a:endParaRPr lang="zh-TW" altLang="en-US" dirty="0"/>
          </a:p>
        </p:txBody>
      </p:sp>
    </p:spTree>
    <p:extLst>
      <p:ext uri="{BB962C8B-B14F-4D97-AF65-F5344CB8AC3E}">
        <p14:creationId xmlns:p14="http://schemas.microsoft.com/office/powerpoint/2010/main" val="7821696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277567D-1BC9-4337-91D4-ABBF7A31D1E8}"/>
              </a:ext>
            </a:extLst>
          </p:cNvPr>
          <p:cNvSpPr>
            <a:spLocks noGrp="1"/>
          </p:cNvSpPr>
          <p:nvPr>
            <p:ph type="title"/>
          </p:nvPr>
        </p:nvSpPr>
        <p:spPr/>
        <p:txBody>
          <a:bodyPr/>
          <a:lstStyle/>
          <a:p>
            <a:r>
              <a:rPr lang="en-US" altLang="zh-TW" dirty="0"/>
              <a:t>Touching new heights</a:t>
            </a:r>
            <a:endParaRPr lang="zh-TW" altLang="en-US" dirty="0"/>
          </a:p>
        </p:txBody>
      </p:sp>
      <p:sp>
        <p:nvSpPr>
          <p:cNvPr id="3" name="內容版面配置區 2">
            <a:extLst>
              <a:ext uri="{FF2B5EF4-FFF2-40B4-BE49-F238E27FC236}">
                <a16:creationId xmlns:a16="http://schemas.microsoft.com/office/drawing/2014/main" id="{755F715A-8FB7-4FA8-A940-912483CC4E1C}"/>
              </a:ext>
            </a:extLst>
          </p:cNvPr>
          <p:cNvSpPr>
            <a:spLocks noGrp="1"/>
          </p:cNvSpPr>
          <p:nvPr>
            <p:ph idx="1"/>
          </p:nvPr>
        </p:nvSpPr>
        <p:spPr/>
        <p:txBody>
          <a:bodyPr/>
          <a:lstStyle/>
          <a:p>
            <a:r>
              <a:rPr lang="en-US" altLang="zh-TW" dirty="0"/>
              <a:t>The role of machine learning in the new wave of AI algorithms is to in part replace, in part supplement, existing algorithms.</a:t>
            </a:r>
          </a:p>
          <a:p>
            <a:r>
              <a:rPr lang="en-US" altLang="zh-TW" dirty="0"/>
              <a:t>Machine learning works with activities that require intelligence from a human point of view but that aren’t easy to formalize as a precise sequence of steps.</a:t>
            </a:r>
          </a:p>
          <a:p>
            <a:endParaRPr lang="zh-TW" altLang="en-US" dirty="0"/>
          </a:p>
        </p:txBody>
      </p:sp>
    </p:spTree>
    <p:extLst>
      <p:ext uri="{BB962C8B-B14F-4D97-AF65-F5344CB8AC3E}">
        <p14:creationId xmlns:p14="http://schemas.microsoft.com/office/powerpoint/2010/main" val="13954063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749F91D-7836-4188-9DC8-C8808AE1FB0C}"/>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2BD80C51-E413-466B-8348-EAEBA2CC0626}"/>
              </a:ext>
            </a:extLst>
          </p:cNvPr>
          <p:cNvSpPr>
            <a:spLocks noGrp="1"/>
          </p:cNvSpPr>
          <p:nvPr>
            <p:ph idx="1"/>
          </p:nvPr>
        </p:nvSpPr>
        <p:spPr/>
        <p:txBody>
          <a:bodyPr/>
          <a:lstStyle/>
          <a:p>
            <a:r>
              <a:rPr lang="en-US" altLang="zh-TW" dirty="0"/>
              <a:t>Google’s DeepMind team in London developed AlphaGo, a program that has defeated a number of top-ranked Go players.</a:t>
            </a:r>
          </a:p>
          <a:p>
            <a:pPr lvl="1"/>
            <a:r>
              <a:rPr lang="en-US" altLang="zh-TW" dirty="0"/>
              <a:t>A smart-search method based on random tests of a possible move.</a:t>
            </a:r>
          </a:p>
          <a:p>
            <a:pPr lvl="1"/>
            <a:r>
              <a:rPr lang="en-US" altLang="zh-TW" dirty="0"/>
              <a:t>A deep-learning algorithm processes an image of the board (at a glance) and derives both the best possible move in that situation (the algorithm is called the policy network) and an estimate of how likely the AI is to win the game using that move (the algorithm is called the value network).</a:t>
            </a:r>
          </a:p>
          <a:p>
            <a:pPr lvl="1"/>
            <a:r>
              <a:rPr lang="en-US" altLang="zh-TW" dirty="0"/>
              <a:t>A capability to learn by seeing past games by Go experts and by playing against itself.</a:t>
            </a:r>
            <a:endParaRPr lang="zh-TW" altLang="en-US" dirty="0"/>
          </a:p>
        </p:txBody>
      </p:sp>
    </p:spTree>
    <p:extLst>
      <p:ext uri="{BB962C8B-B14F-4D97-AF65-F5344CB8AC3E}">
        <p14:creationId xmlns:p14="http://schemas.microsoft.com/office/powerpoint/2010/main" val="13558359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888099F-32CD-433F-AB84-6279C9FCE482}"/>
              </a:ext>
            </a:extLst>
          </p:cNvPr>
          <p:cNvSpPr>
            <a:spLocks noGrp="1"/>
          </p:cNvSpPr>
          <p:nvPr>
            <p:ph type="title"/>
          </p:nvPr>
        </p:nvSpPr>
        <p:spPr/>
        <p:txBody>
          <a:bodyPr/>
          <a:lstStyle/>
          <a:p>
            <a:r>
              <a:rPr lang="en-US" altLang="zh-TW" b="1" dirty="0"/>
              <a:t>Understanding the Role of Algorithms</a:t>
            </a:r>
            <a:endParaRPr lang="zh-TW" altLang="en-US" b="1" dirty="0"/>
          </a:p>
        </p:txBody>
      </p:sp>
      <p:sp>
        <p:nvSpPr>
          <p:cNvPr id="3" name="內容版面配置區 2">
            <a:extLst>
              <a:ext uri="{FF2B5EF4-FFF2-40B4-BE49-F238E27FC236}">
                <a16:creationId xmlns:a16="http://schemas.microsoft.com/office/drawing/2014/main" id="{E41D424A-CE1C-4F5E-BED2-9D5A640F2044}"/>
              </a:ext>
            </a:extLst>
          </p:cNvPr>
          <p:cNvSpPr>
            <a:spLocks noGrp="1"/>
          </p:cNvSpPr>
          <p:nvPr>
            <p:ph idx="1"/>
          </p:nvPr>
        </p:nvSpPr>
        <p:spPr/>
        <p:txBody>
          <a:bodyPr/>
          <a:lstStyle/>
          <a:p>
            <a:r>
              <a:rPr lang="en-US" altLang="zh-TW" dirty="0"/>
              <a:t>An </a:t>
            </a:r>
            <a:r>
              <a:rPr lang="en-US" altLang="zh-TW" i="1" dirty="0"/>
              <a:t>algorithm </a:t>
            </a:r>
            <a:r>
              <a:rPr lang="en-US" altLang="zh-TW" dirty="0"/>
              <a:t>is a procedure that consists of a sequence of operations.</a:t>
            </a:r>
          </a:p>
          <a:p>
            <a:r>
              <a:rPr lang="en-US" altLang="zh-TW" dirty="0"/>
              <a:t>Usually, a computer deals with these operations by either finding the correct solution to a problem in a finite time or telling you that no solution exists.</a:t>
            </a:r>
          </a:p>
          <a:p>
            <a:r>
              <a:rPr lang="en-US" altLang="zh-TW" dirty="0"/>
              <a:t>People have solved algorithms manually for literally thousands of years.</a:t>
            </a:r>
          </a:p>
          <a:p>
            <a:r>
              <a:rPr lang="en-US" altLang="zh-TW" dirty="0"/>
              <a:t>Algorithms are all about finding solutions, and the speedier and easier, the better.</a:t>
            </a:r>
            <a:endParaRPr lang="zh-TW" altLang="en-US" dirty="0"/>
          </a:p>
        </p:txBody>
      </p:sp>
    </p:spTree>
    <p:extLst>
      <p:ext uri="{BB962C8B-B14F-4D97-AF65-F5344CB8AC3E}">
        <p14:creationId xmlns:p14="http://schemas.microsoft.com/office/powerpoint/2010/main" val="33346254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905E8E4-2388-410E-990A-F924A076110F}"/>
              </a:ext>
            </a:extLst>
          </p:cNvPr>
          <p:cNvSpPr>
            <a:spLocks noGrp="1"/>
          </p:cNvSpPr>
          <p:nvPr>
            <p:ph type="title"/>
          </p:nvPr>
        </p:nvSpPr>
        <p:spPr/>
        <p:txBody>
          <a:bodyPr/>
          <a:lstStyle/>
          <a:p>
            <a:r>
              <a:rPr lang="en-US" altLang="zh-TW" dirty="0"/>
              <a:t>Understanding what algorithm means</a:t>
            </a:r>
            <a:endParaRPr lang="zh-TW" altLang="en-US" dirty="0"/>
          </a:p>
        </p:txBody>
      </p:sp>
      <p:sp>
        <p:nvSpPr>
          <p:cNvPr id="3" name="內容版面配置區 2">
            <a:extLst>
              <a:ext uri="{FF2B5EF4-FFF2-40B4-BE49-F238E27FC236}">
                <a16:creationId xmlns:a16="http://schemas.microsoft.com/office/drawing/2014/main" id="{7ACFB208-C45B-4BA3-ACD1-7ADE9A38AFE4}"/>
              </a:ext>
            </a:extLst>
          </p:cNvPr>
          <p:cNvSpPr>
            <a:spLocks noGrp="1"/>
          </p:cNvSpPr>
          <p:nvPr>
            <p:ph idx="1"/>
          </p:nvPr>
        </p:nvSpPr>
        <p:spPr/>
        <p:txBody>
          <a:bodyPr>
            <a:normAutofit/>
          </a:bodyPr>
          <a:lstStyle/>
          <a:p>
            <a:r>
              <a:rPr lang="en-US" altLang="zh-TW" dirty="0"/>
              <a:t>The scope of algorithms is incredibly large.</a:t>
            </a:r>
          </a:p>
          <a:p>
            <a:r>
              <a:rPr lang="en-US" altLang="zh-TW" dirty="0"/>
              <a:t>You can find algorithms that solve problems in science, medicine, finance, industrial production and supply, and communication.</a:t>
            </a:r>
          </a:p>
          <a:p>
            <a:r>
              <a:rPr lang="en-US" altLang="zh-TW" dirty="0"/>
              <a:t>All algorithms contain sequences of operations to find the correct solution to a problem in a reasonable time (or report back if no solution is found).</a:t>
            </a:r>
          </a:p>
          <a:p>
            <a:r>
              <a:rPr lang="en-US" altLang="zh-TW" dirty="0"/>
              <a:t>A subclass of algorithms, </a:t>
            </a:r>
            <a:r>
              <a:rPr lang="en-US" altLang="zh-TW" i="1" dirty="0"/>
              <a:t>heuristics, </a:t>
            </a:r>
            <a:r>
              <a:rPr lang="en-US" altLang="zh-TW" dirty="0"/>
              <a:t>produce good, but not necessarily perfect, solutions when time is more critical than finding the perfect solution.</a:t>
            </a:r>
            <a:endParaRPr lang="zh-TW" altLang="en-US" dirty="0"/>
          </a:p>
        </p:txBody>
      </p:sp>
    </p:spTree>
    <p:extLst>
      <p:ext uri="{BB962C8B-B14F-4D97-AF65-F5344CB8AC3E}">
        <p14:creationId xmlns:p14="http://schemas.microsoft.com/office/powerpoint/2010/main" val="25325834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431ABCF-BAAE-4F4C-BA26-BA77B5E1B44C}"/>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D6F60ED3-4A0D-4EA7-B120-A93CC72406EA}"/>
              </a:ext>
            </a:extLst>
          </p:cNvPr>
          <p:cNvSpPr>
            <a:spLocks noGrp="1"/>
          </p:cNvSpPr>
          <p:nvPr>
            <p:ph idx="1"/>
          </p:nvPr>
        </p:nvSpPr>
        <p:spPr/>
        <p:txBody>
          <a:bodyPr>
            <a:normAutofit lnSpcReduction="10000"/>
          </a:bodyPr>
          <a:lstStyle/>
          <a:p>
            <a:r>
              <a:rPr lang="en-US" altLang="zh-TW" dirty="0"/>
              <a:t>AI algorithms tend to deal with complex problems, which are often part of the </a:t>
            </a:r>
            <a:r>
              <a:rPr lang="en-US" altLang="zh-TW" i="1" dirty="0"/>
              <a:t>NP-complete </a:t>
            </a:r>
            <a:r>
              <a:rPr lang="en-US" altLang="zh-TW" dirty="0"/>
              <a:t>class of problems (where NP is nondeterministic polynomial time) that humans routinely deal with by using a mix of rational approach and intuition.</a:t>
            </a:r>
          </a:p>
          <a:p>
            <a:r>
              <a:rPr lang="en-US" altLang="zh-TW" dirty="0"/>
              <a:t>Here are just a few examples:</a:t>
            </a:r>
          </a:p>
          <a:p>
            <a:pPr lvl="1"/>
            <a:r>
              <a:rPr lang="en-US" altLang="zh-TW" dirty="0"/>
              <a:t>Scheduling problems and allocating scarce resources</a:t>
            </a:r>
          </a:p>
          <a:p>
            <a:pPr lvl="1"/>
            <a:r>
              <a:rPr lang="en-US" altLang="zh-TW" dirty="0"/>
              <a:t>Searching routes in complex physical or figurative spaces</a:t>
            </a:r>
          </a:p>
          <a:p>
            <a:pPr lvl="1"/>
            <a:r>
              <a:rPr lang="en-US" altLang="zh-TW" dirty="0"/>
              <a:t>Recognizing patterns in image vision (versus something like image restoration nor image processing) or sound perception</a:t>
            </a:r>
          </a:p>
          <a:p>
            <a:pPr lvl="1"/>
            <a:r>
              <a:rPr lang="en-US" altLang="zh-TW" dirty="0"/>
              <a:t>Processing language (both text understanding and language translation)</a:t>
            </a:r>
          </a:p>
          <a:p>
            <a:pPr lvl="1"/>
            <a:r>
              <a:rPr lang="en-US" altLang="zh-TW" dirty="0"/>
              <a:t>Playing (and winning) competitive games</a:t>
            </a:r>
            <a:endParaRPr lang="zh-TW" altLang="en-US" dirty="0"/>
          </a:p>
        </p:txBody>
      </p:sp>
    </p:spTree>
    <p:extLst>
      <p:ext uri="{BB962C8B-B14F-4D97-AF65-F5344CB8AC3E}">
        <p14:creationId xmlns:p14="http://schemas.microsoft.com/office/powerpoint/2010/main" val="35704574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DDB7D7B-8152-4297-9A00-3A0781DEEB48}"/>
              </a:ext>
            </a:extLst>
          </p:cNvPr>
          <p:cNvSpPr>
            <a:spLocks noGrp="1"/>
          </p:cNvSpPr>
          <p:nvPr>
            <p:ph type="title"/>
          </p:nvPr>
        </p:nvSpPr>
        <p:spPr/>
        <p:txBody>
          <a:bodyPr/>
          <a:lstStyle/>
          <a:p>
            <a:r>
              <a:rPr lang="en-US" altLang="zh-TW" dirty="0"/>
              <a:t>Planning and branching: Trees and nodes</a:t>
            </a:r>
            <a:endParaRPr lang="zh-TW" altLang="en-US" dirty="0"/>
          </a:p>
        </p:txBody>
      </p:sp>
      <p:sp>
        <p:nvSpPr>
          <p:cNvPr id="3" name="內容版面配置區 2">
            <a:extLst>
              <a:ext uri="{FF2B5EF4-FFF2-40B4-BE49-F238E27FC236}">
                <a16:creationId xmlns:a16="http://schemas.microsoft.com/office/drawing/2014/main" id="{7543D64C-AAC7-47F4-B360-3A8F112CE13D}"/>
              </a:ext>
            </a:extLst>
          </p:cNvPr>
          <p:cNvSpPr>
            <a:spLocks noGrp="1"/>
          </p:cNvSpPr>
          <p:nvPr>
            <p:ph idx="1"/>
          </p:nvPr>
        </p:nvSpPr>
        <p:spPr/>
        <p:txBody>
          <a:bodyPr>
            <a:normAutofit fontScale="92500"/>
          </a:bodyPr>
          <a:lstStyle/>
          <a:p>
            <a:r>
              <a:rPr lang="en-US" altLang="zh-TW" dirty="0"/>
              <a:t>Planning helps you determine the sequence of actions to perform to achieve a certain goal.</a:t>
            </a:r>
          </a:p>
          <a:p>
            <a:r>
              <a:rPr lang="en-US" altLang="zh-TW" dirty="0"/>
              <a:t>Starting from the present state, an AI determines all the possible actions from that state first.</a:t>
            </a:r>
          </a:p>
          <a:p>
            <a:r>
              <a:rPr lang="en-US" altLang="zh-TW" dirty="0"/>
              <a:t>Technically, it </a:t>
            </a:r>
            <a:r>
              <a:rPr lang="en-US" altLang="zh-TW" i="1" dirty="0"/>
              <a:t>expands </a:t>
            </a:r>
            <a:r>
              <a:rPr lang="en-US" altLang="zh-TW" dirty="0"/>
              <a:t>the current state into a number of future states.</a:t>
            </a:r>
          </a:p>
          <a:p>
            <a:r>
              <a:rPr lang="en-US" altLang="zh-TW" dirty="0"/>
              <a:t>When you can’t expand the states anymore and the AI stops the expansion, the AI has created a </a:t>
            </a:r>
            <a:r>
              <a:rPr lang="en-US" altLang="zh-TW" i="1" dirty="0"/>
              <a:t>state space, </a:t>
            </a:r>
            <a:r>
              <a:rPr lang="en-US" altLang="zh-TW" dirty="0"/>
              <a:t>which is composed of whatever could happen in the future.</a:t>
            </a:r>
          </a:p>
          <a:p>
            <a:r>
              <a:rPr lang="en-US" altLang="zh-TW" dirty="0"/>
              <a:t>AI can use that state space to explore decisions it can make to reach its goal in the best way. This process is known as the </a:t>
            </a:r>
            <a:r>
              <a:rPr lang="en-US" altLang="zh-TW" i="1" dirty="0"/>
              <a:t>state-space search.</a:t>
            </a:r>
            <a:endParaRPr lang="zh-TW" altLang="en-US" dirty="0"/>
          </a:p>
        </p:txBody>
      </p:sp>
    </p:spTree>
    <p:extLst>
      <p:ext uri="{BB962C8B-B14F-4D97-AF65-F5344CB8AC3E}">
        <p14:creationId xmlns:p14="http://schemas.microsoft.com/office/powerpoint/2010/main" val="26529581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0AEE130-CF78-4774-BD04-202EABBAF1E8}"/>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1E4590D2-5197-4AB9-977E-7803E378D1F7}"/>
              </a:ext>
            </a:extLst>
          </p:cNvPr>
          <p:cNvSpPr>
            <a:spLocks noGrp="1"/>
          </p:cNvSpPr>
          <p:nvPr>
            <p:ph idx="1"/>
          </p:nvPr>
        </p:nvSpPr>
        <p:spPr/>
        <p:txBody>
          <a:bodyPr/>
          <a:lstStyle/>
          <a:p>
            <a:r>
              <a:rPr lang="en-US" altLang="zh-TW" dirty="0"/>
              <a:t>Working with a state space requires use of both particular data structures and algorithms.</a:t>
            </a:r>
          </a:p>
          <a:p>
            <a:r>
              <a:rPr lang="en-US" altLang="zh-TW" dirty="0"/>
              <a:t>The core data structures commonly used are trees and graphs.</a:t>
            </a:r>
          </a:p>
          <a:p>
            <a:r>
              <a:rPr lang="en-US" altLang="zh-TW" dirty="0"/>
              <a:t>The favored algorithms used to efficiently explore graphs include breadth-first search or depth-first search.</a:t>
            </a:r>
            <a:endParaRPr lang="zh-TW" altLang="en-US" dirty="0"/>
          </a:p>
        </p:txBody>
      </p:sp>
    </p:spTree>
    <p:extLst>
      <p:ext uri="{BB962C8B-B14F-4D97-AF65-F5344CB8AC3E}">
        <p14:creationId xmlns:p14="http://schemas.microsoft.com/office/powerpoint/2010/main" val="14176162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435ECD6-4067-423E-A46B-66FA1421FE7F}"/>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C68B687A-3090-439B-A573-8F46418D0C9F}"/>
              </a:ext>
            </a:extLst>
          </p:cNvPr>
          <p:cNvSpPr>
            <a:spLocks noGrp="1"/>
          </p:cNvSpPr>
          <p:nvPr>
            <p:ph idx="1"/>
          </p:nvPr>
        </p:nvSpPr>
        <p:spPr/>
        <p:txBody>
          <a:bodyPr/>
          <a:lstStyle/>
          <a:p>
            <a:r>
              <a:rPr lang="en-US" altLang="zh-TW" dirty="0"/>
              <a:t>Building a tree works in much the same way that a tree grows in the physical world.</a:t>
            </a:r>
          </a:p>
          <a:p>
            <a:r>
              <a:rPr lang="en-US" altLang="zh-TW" dirty="0"/>
              <a:t>Each item you add to the tree is a </a:t>
            </a:r>
            <a:r>
              <a:rPr lang="en-US" altLang="zh-TW" i="1" dirty="0"/>
              <a:t>node. </a:t>
            </a:r>
            <a:r>
              <a:rPr lang="en-US" altLang="zh-TW" dirty="0"/>
              <a:t>Nodes connect to each other using links.</a:t>
            </a:r>
          </a:p>
          <a:p>
            <a:r>
              <a:rPr lang="en-US" altLang="zh-TW" dirty="0"/>
              <a:t>The </a:t>
            </a:r>
            <a:r>
              <a:rPr lang="en-US" altLang="zh-TW" i="1" dirty="0"/>
              <a:t>root node </a:t>
            </a:r>
            <a:r>
              <a:rPr lang="en-US" altLang="zh-TW" dirty="0"/>
              <a:t>is the starting point for the processing you perform.</a:t>
            </a:r>
          </a:p>
          <a:p>
            <a:r>
              <a:rPr lang="en-US" altLang="zh-TW" dirty="0"/>
              <a:t>A </a:t>
            </a:r>
            <a:r>
              <a:rPr lang="en-US" altLang="zh-TW" i="1" dirty="0"/>
              <a:t>leaf node </a:t>
            </a:r>
            <a:r>
              <a:rPr lang="en-US" altLang="zh-TW" dirty="0"/>
              <a:t>is an ending point for the tree. </a:t>
            </a:r>
            <a:r>
              <a:rPr lang="en-US" altLang="zh-TW" i="1" dirty="0"/>
              <a:t>Branch nodes </a:t>
            </a:r>
            <a:r>
              <a:rPr lang="en-US" altLang="zh-TW" dirty="0"/>
              <a:t>support either other branches or leaves.</a:t>
            </a:r>
            <a:endParaRPr lang="zh-TW" altLang="en-US" dirty="0"/>
          </a:p>
        </p:txBody>
      </p:sp>
    </p:spTree>
    <p:extLst>
      <p:ext uri="{BB962C8B-B14F-4D97-AF65-F5344CB8AC3E}">
        <p14:creationId xmlns:p14="http://schemas.microsoft.com/office/powerpoint/2010/main" val="11458842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a:extLst>
              <a:ext uri="{FF2B5EF4-FFF2-40B4-BE49-F238E27FC236}">
                <a16:creationId xmlns:a16="http://schemas.microsoft.com/office/drawing/2014/main" id="{0CADACCD-67CF-4FE8-8AB1-9C94E1F064DA}"/>
              </a:ext>
            </a:extLst>
          </p:cNvPr>
          <p:cNvPicPr>
            <a:picLocks noChangeAspect="1"/>
          </p:cNvPicPr>
          <p:nvPr/>
        </p:nvPicPr>
        <p:blipFill>
          <a:blip r:embed="rId2"/>
          <a:stretch>
            <a:fillRect/>
          </a:stretch>
        </p:blipFill>
        <p:spPr>
          <a:xfrm>
            <a:off x="596327" y="578495"/>
            <a:ext cx="11051502" cy="5600804"/>
          </a:xfrm>
          <a:prstGeom prst="rect">
            <a:avLst/>
          </a:prstGeom>
        </p:spPr>
      </p:pic>
    </p:spTree>
    <p:extLst>
      <p:ext uri="{BB962C8B-B14F-4D97-AF65-F5344CB8AC3E}">
        <p14:creationId xmlns:p14="http://schemas.microsoft.com/office/powerpoint/2010/main" val="3657147034"/>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TotalTime>
  <Words>1620</Words>
  <Application>Microsoft Office PowerPoint</Application>
  <PresentationFormat>寬螢幕</PresentationFormat>
  <Paragraphs>106</Paragraphs>
  <Slides>25</Slides>
  <Notes>0</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25</vt:i4>
      </vt:variant>
    </vt:vector>
  </HeadingPairs>
  <TitlesOfParts>
    <vt:vector size="30" baseType="lpstr">
      <vt:lpstr>新細明體</vt:lpstr>
      <vt:lpstr>Arial</vt:lpstr>
      <vt:lpstr>Calibri</vt:lpstr>
      <vt:lpstr>Calibri Light</vt:lpstr>
      <vt:lpstr>Office 佈景主題</vt:lpstr>
      <vt:lpstr>Chapter 3 Considering the Use of Algorithms</vt:lpstr>
      <vt:lpstr>PowerPoint 簡報</vt:lpstr>
      <vt:lpstr>Understanding the Role of Algorithms</vt:lpstr>
      <vt:lpstr>Understanding what algorithm means</vt:lpstr>
      <vt:lpstr>PowerPoint 簡報</vt:lpstr>
      <vt:lpstr>Planning and branching: Trees and nodes</vt:lpstr>
      <vt:lpstr>PowerPoint 簡報</vt:lpstr>
      <vt:lpstr>PowerPoint 簡報</vt:lpstr>
      <vt:lpstr>PowerPoint 簡報</vt:lpstr>
      <vt:lpstr>Extending the tree using graph nodes</vt:lpstr>
      <vt:lpstr>PowerPoint 簡報</vt:lpstr>
      <vt:lpstr>Traversing the graph</vt:lpstr>
      <vt:lpstr>Playing adversarial games</vt:lpstr>
      <vt:lpstr>PowerPoint 簡報</vt:lpstr>
      <vt:lpstr>Using local search and heuristics</vt:lpstr>
      <vt:lpstr>PowerPoint 簡報</vt:lpstr>
      <vt:lpstr>PowerPoint 簡報</vt:lpstr>
      <vt:lpstr>Discovering the Learning Machine</vt:lpstr>
      <vt:lpstr>Leveraging expert systems</vt:lpstr>
      <vt:lpstr>MYCIN: A beginning expert system</vt:lpstr>
      <vt:lpstr>The components of expert systems</vt:lpstr>
      <vt:lpstr>PowerPoint 簡報</vt:lpstr>
      <vt:lpstr>Introducing machine learning</vt:lpstr>
      <vt:lpstr>Touching new heights</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csshieh</dc:creator>
  <cp:lastModifiedBy>csshieh</cp:lastModifiedBy>
  <cp:revision>31</cp:revision>
  <dcterms:created xsi:type="dcterms:W3CDTF">2022-09-25T06:53:50Z</dcterms:created>
  <dcterms:modified xsi:type="dcterms:W3CDTF">2022-09-25T09:17:07Z</dcterms:modified>
</cp:coreProperties>
</file>